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71" r:id="rId8"/>
    <p:sldId id="262" r:id="rId9"/>
    <p:sldId id="272" r:id="rId10"/>
    <p:sldId id="263" r:id="rId11"/>
    <p:sldId id="273" r:id="rId12"/>
    <p:sldId id="264" r:id="rId13"/>
    <p:sldId id="265" r:id="rId14"/>
    <p:sldId id="266" r:id="rId15"/>
    <p:sldId id="267" r:id="rId16"/>
    <p:sldId id="268" r:id="rId17"/>
    <p:sldId id="270" r:id="rId1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2A7A"/>
    <a:srgbClr val="BC232A"/>
    <a:srgbClr val="009D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92"/>
    <p:restoredTop sz="90612"/>
  </p:normalViewPr>
  <p:slideViewPr>
    <p:cSldViewPr snapToGrid="0" snapToObjects="1">
      <p:cViewPr varScale="1">
        <p:scale>
          <a:sx n="115" d="100"/>
          <a:sy n="115" d="100"/>
        </p:scale>
        <p:origin x="2488"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Educator Note:  Make sure all students have their workbooks with them.</a:t>
            </a:r>
          </a:p>
          <a:p>
            <a:pPr marL="0" lvl="0" indent="0">
              <a:spcBef>
                <a:spcPts val="0"/>
              </a:spcBef>
              <a:spcAft>
                <a:spcPts val="0"/>
              </a:spcAft>
              <a:buNone/>
            </a:pPr>
            <a:endParaRPr lang="en-US" dirty="0"/>
          </a:p>
          <a:p>
            <a:pPr marL="0" lvl="0" indent="0">
              <a:spcBef>
                <a:spcPts val="0"/>
              </a:spcBef>
              <a:spcAft>
                <a:spcPts val="0"/>
              </a:spcAft>
              <a:buNone/>
            </a:pPr>
            <a:r>
              <a:rPr lang="en-US" dirty="0"/>
              <a:t>Say:  Hi again, everyone!  I’m so happy to be with you again today.  Before we get started on today’s lesson, I want to do a quick review of our last lesson and check to see how you did on your goals this week.</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d5e5a5ebc_0_25: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Google Shape;103;g1d5e5a5eb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Say: Please turn to page 10 in the workbook. On this page you will complete the activity “Serve it Up”. Circle the correct serving size for each food shown. </a:t>
            </a:r>
            <a:endParaRPr dirty="0"/>
          </a:p>
          <a:p>
            <a:pPr marL="0" lvl="0" indent="0">
              <a:spcBef>
                <a:spcPts val="0"/>
              </a:spcBef>
              <a:spcAft>
                <a:spcPts val="0"/>
              </a:spcAft>
              <a:buNone/>
            </a:pPr>
            <a:r>
              <a:rPr lang="en" dirty="0">
                <a:solidFill>
                  <a:schemeClr val="dk1"/>
                </a:solidFill>
              </a:rPr>
              <a:t>[Allow time for students to complete the activity. Go over their choices when they are done.  Each click will show the correct answer circled on the screen.</a:t>
            </a:r>
          </a:p>
          <a:p>
            <a:pPr marL="0" lvl="0" indent="0">
              <a:spcBef>
                <a:spcPts val="0"/>
              </a:spcBef>
              <a:spcAft>
                <a:spcPts val="0"/>
              </a:spcAft>
              <a:buNone/>
            </a:pPr>
            <a:endParaRPr lang="en" dirty="0">
              <a:solidFill>
                <a:schemeClr val="dk1"/>
              </a:solidFill>
            </a:endParaRPr>
          </a:p>
          <a:p>
            <a:pPr marL="0" lvl="0" indent="0">
              <a:spcBef>
                <a:spcPts val="0"/>
              </a:spcBef>
              <a:spcAft>
                <a:spcPts val="0"/>
              </a:spcAft>
              <a:buNone/>
            </a:pPr>
            <a:r>
              <a:rPr lang="en" dirty="0">
                <a:solidFill>
                  <a:schemeClr val="dk1"/>
                </a:solidFill>
              </a:rPr>
              <a:t>Educator Note:  For the photo of the potato, state that they are to imagine that this potato is </a:t>
            </a:r>
            <a:r>
              <a:rPr lang="en-US" dirty="0">
                <a:solidFill>
                  <a:schemeClr val="dk1"/>
                </a:solidFill>
              </a:rPr>
              <a:t>diced and cooked.</a:t>
            </a:r>
            <a:endParaRPr dirty="0"/>
          </a:p>
          <a:p>
            <a:pPr marL="0" lvl="0" indent="0">
              <a:spcBef>
                <a:spcPts val="0"/>
              </a:spcBef>
              <a:spcAft>
                <a:spcPts val="0"/>
              </a:spcAft>
              <a:buNone/>
            </a:pPr>
            <a:endParaRPr dirty="0"/>
          </a:p>
          <a:p>
            <a:pPr marL="0" lvl="0" indent="0">
              <a:spcBef>
                <a:spcPts val="0"/>
              </a:spcBef>
              <a:spcAft>
                <a:spcPts val="0"/>
              </a:spcAft>
              <a:buNone/>
            </a:pPr>
            <a:r>
              <a:rPr lang="en" dirty="0"/>
              <a:t>ASK: Is everyone finished?</a:t>
            </a:r>
            <a:endParaRPr dirty="0"/>
          </a:p>
          <a:p>
            <a:pPr marL="0" lvl="0" indent="0">
              <a:spcBef>
                <a:spcPts val="0"/>
              </a:spcBef>
              <a:spcAft>
                <a:spcPts val="0"/>
              </a:spcAft>
              <a:buNone/>
            </a:pPr>
            <a:r>
              <a:rPr lang="en" dirty="0"/>
              <a:t>[Allow time for response.</a:t>
            </a:r>
            <a:endParaRPr dirty="0"/>
          </a:p>
          <a:p>
            <a:pPr marL="0" lvl="0" indent="0">
              <a:spcBef>
                <a:spcPts val="0"/>
              </a:spcBef>
              <a:spcAft>
                <a:spcPts val="0"/>
              </a:spcAft>
              <a:buNone/>
            </a:pPr>
            <a:endParaRPr dirty="0"/>
          </a:p>
          <a:p>
            <a:pPr marL="0" lvl="0" indent="0">
              <a:spcBef>
                <a:spcPts val="0"/>
              </a:spcBef>
              <a:spcAft>
                <a:spcPts val="0"/>
              </a:spcAft>
              <a:buNone/>
            </a:pPr>
            <a:r>
              <a:rPr lang="en" dirty="0"/>
              <a:t>Say: The first food is bread. </a:t>
            </a:r>
            <a:endParaRPr dirty="0"/>
          </a:p>
          <a:p>
            <a:pPr marL="0" lvl="0" indent="0">
              <a:spcBef>
                <a:spcPts val="0"/>
              </a:spcBef>
              <a:spcAft>
                <a:spcPts val="0"/>
              </a:spcAft>
              <a:buNone/>
            </a:pPr>
            <a:r>
              <a:rPr lang="en" dirty="0"/>
              <a:t>ASK: How much bread do you think is one serving?</a:t>
            </a:r>
            <a:endParaRPr dirty="0"/>
          </a:p>
          <a:p>
            <a:pPr marL="0" lvl="0" indent="0">
              <a:spcBef>
                <a:spcPts val="0"/>
              </a:spcBef>
              <a:spcAft>
                <a:spcPts val="0"/>
              </a:spcAft>
              <a:buNone/>
            </a:pPr>
            <a:r>
              <a:rPr lang="en" dirty="0"/>
              <a:t>[Allow time for response (1 slice).</a:t>
            </a:r>
            <a:endParaRPr dirty="0"/>
          </a:p>
          <a:p>
            <a:pPr marL="0" lvl="0" indent="0">
              <a:spcBef>
                <a:spcPts val="0"/>
              </a:spcBef>
              <a:spcAft>
                <a:spcPts val="0"/>
              </a:spcAft>
              <a:buNone/>
            </a:pPr>
            <a:endParaRPr dirty="0"/>
          </a:p>
          <a:p>
            <a:pPr marL="0" lvl="0" indent="0">
              <a:spcBef>
                <a:spcPts val="0"/>
              </a:spcBef>
              <a:spcAft>
                <a:spcPts val="0"/>
              </a:spcAft>
              <a:buNone/>
            </a:pPr>
            <a:r>
              <a:rPr lang="en" dirty="0"/>
              <a:t>Say: That’s right!. The next food is carrots.</a:t>
            </a:r>
            <a:endParaRPr dirty="0"/>
          </a:p>
          <a:p>
            <a:pPr marL="0" lvl="0" indent="0">
              <a:spcBef>
                <a:spcPts val="0"/>
              </a:spcBef>
              <a:spcAft>
                <a:spcPts val="0"/>
              </a:spcAft>
              <a:buNone/>
            </a:pPr>
            <a:r>
              <a:rPr lang="en" dirty="0"/>
              <a:t>ASK: What do you think is the right amount for one serving of carrots?</a:t>
            </a:r>
            <a:endParaRPr dirty="0"/>
          </a:p>
          <a:p>
            <a:pPr marL="0" lvl="0" indent="0">
              <a:spcBef>
                <a:spcPts val="0"/>
              </a:spcBef>
              <a:spcAft>
                <a:spcPts val="0"/>
              </a:spcAft>
              <a:buNone/>
            </a:pPr>
            <a:r>
              <a:rPr lang="en" dirty="0"/>
              <a:t>[Allow time for response ( ½ cup).</a:t>
            </a:r>
            <a:endParaRPr dirty="0"/>
          </a:p>
          <a:p>
            <a:pPr marL="0" lvl="0" indent="0">
              <a:spcBef>
                <a:spcPts val="0"/>
              </a:spcBef>
              <a:spcAft>
                <a:spcPts val="0"/>
              </a:spcAft>
              <a:buNone/>
            </a:pPr>
            <a:endParaRPr dirty="0"/>
          </a:p>
          <a:p>
            <a:pPr marL="0" lvl="0" indent="0">
              <a:spcBef>
                <a:spcPts val="0"/>
              </a:spcBef>
              <a:spcAft>
                <a:spcPts val="0"/>
              </a:spcAft>
              <a:buNone/>
            </a:pPr>
            <a:r>
              <a:rPr lang="en" dirty="0"/>
              <a:t>Say: Correct! Now let’s look at the apple.</a:t>
            </a:r>
            <a:endParaRPr dirty="0"/>
          </a:p>
          <a:p>
            <a:pPr marL="0" lvl="0" indent="0">
              <a:spcBef>
                <a:spcPts val="0"/>
              </a:spcBef>
              <a:spcAft>
                <a:spcPts val="0"/>
              </a:spcAft>
              <a:buNone/>
            </a:pPr>
            <a:r>
              <a:rPr lang="en" dirty="0"/>
              <a:t>ASK: This one is tricky.  What is one serving?</a:t>
            </a:r>
            <a:endParaRPr dirty="0"/>
          </a:p>
          <a:p>
            <a:pPr marL="0" lvl="0" indent="0">
              <a:spcBef>
                <a:spcPts val="0"/>
              </a:spcBef>
              <a:spcAft>
                <a:spcPts val="0"/>
              </a:spcAft>
              <a:buNone/>
            </a:pPr>
            <a:r>
              <a:rPr lang="en" dirty="0"/>
              <a:t>[Allow time for response (1 medium apple).  </a:t>
            </a:r>
            <a:endParaRPr dirty="0"/>
          </a:p>
          <a:p>
            <a:pPr marL="0" lvl="0" indent="0">
              <a:spcBef>
                <a:spcPts val="0"/>
              </a:spcBef>
              <a:spcAft>
                <a:spcPts val="0"/>
              </a:spcAft>
              <a:buNone/>
            </a:pPr>
            <a:endParaRPr dirty="0"/>
          </a:p>
          <a:p>
            <a:pPr marL="0" lvl="0" indent="0">
              <a:spcBef>
                <a:spcPts val="0"/>
              </a:spcBef>
              <a:spcAft>
                <a:spcPts val="0"/>
              </a:spcAft>
              <a:buNone/>
            </a:pPr>
            <a:r>
              <a:rPr lang="en" dirty="0"/>
              <a:t>Say: Very good! The next food is rice.</a:t>
            </a:r>
            <a:endParaRPr dirty="0"/>
          </a:p>
          <a:p>
            <a:pPr marL="0" lvl="0" indent="0">
              <a:spcBef>
                <a:spcPts val="0"/>
              </a:spcBef>
              <a:spcAft>
                <a:spcPts val="0"/>
              </a:spcAft>
              <a:buNone/>
            </a:pPr>
            <a:r>
              <a:rPr lang="en" dirty="0"/>
              <a:t>ASK: Which answer equals the correct amount for one serving of rice?</a:t>
            </a:r>
            <a:endParaRPr dirty="0"/>
          </a:p>
          <a:p>
            <a:pPr marL="0" lvl="0" indent="0">
              <a:spcBef>
                <a:spcPts val="0"/>
              </a:spcBef>
              <a:spcAft>
                <a:spcPts val="0"/>
              </a:spcAft>
              <a:buNone/>
            </a:pPr>
            <a:r>
              <a:rPr lang="en" dirty="0"/>
              <a:t>[Allow time for response. (½ cup)</a:t>
            </a:r>
            <a:endParaRPr dirty="0"/>
          </a:p>
          <a:p>
            <a:pPr marL="0" lvl="0" indent="0">
              <a:spcBef>
                <a:spcPts val="0"/>
              </a:spcBef>
              <a:spcAft>
                <a:spcPts val="0"/>
              </a:spcAft>
              <a:buNone/>
            </a:pPr>
            <a:endParaRPr dirty="0"/>
          </a:p>
          <a:p>
            <a:pPr marL="0" lvl="0" indent="0">
              <a:spcBef>
                <a:spcPts val="0"/>
              </a:spcBef>
              <a:spcAft>
                <a:spcPts val="0"/>
              </a:spcAft>
              <a:buNone/>
            </a:pPr>
            <a:r>
              <a:rPr lang="en" dirty="0"/>
              <a:t>Say: That’s right! Now we will look at potatoes.</a:t>
            </a:r>
            <a:endParaRPr dirty="0"/>
          </a:p>
          <a:p>
            <a:pPr marL="0" lvl="0" indent="0">
              <a:spcBef>
                <a:spcPts val="0"/>
              </a:spcBef>
              <a:spcAft>
                <a:spcPts val="0"/>
              </a:spcAft>
              <a:buNone/>
            </a:pPr>
            <a:r>
              <a:rPr lang="en" dirty="0"/>
              <a:t>ASK: For one serving of potatoes how much would you put on you plate?</a:t>
            </a:r>
            <a:endParaRPr dirty="0"/>
          </a:p>
          <a:p>
            <a:pPr marL="0" lvl="0" indent="0">
              <a:spcBef>
                <a:spcPts val="0"/>
              </a:spcBef>
              <a:spcAft>
                <a:spcPts val="0"/>
              </a:spcAft>
              <a:buNone/>
            </a:pPr>
            <a:r>
              <a:rPr lang="en" dirty="0"/>
              <a:t>[Allow time for response (1/2 cup). If the potato was baked, the serving size would be ½  medium potato.</a:t>
            </a:r>
            <a:endParaRPr dirty="0"/>
          </a:p>
          <a:p>
            <a:pPr marL="0" lvl="0" indent="0">
              <a:spcBef>
                <a:spcPts val="0"/>
              </a:spcBef>
              <a:spcAft>
                <a:spcPts val="0"/>
              </a:spcAft>
              <a:buNone/>
            </a:pPr>
            <a:endParaRPr dirty="0"/>
          </a:p>
          <a:p>
            <a:pPr marL="0" lvl="0" indent="0">
              <a:spcBef>
                <a:spcPts val="0"/>
              </a:spcBef>
              <a:spcAft>
                <a:spcPts val="0"/>
              </a:spcAft>
              <a:buNone/>
            </a:pPr>
            <a:r>
              <a:rPr lang="en" dirty="0"/>
              <a:t>Say: Great job, that’s correct! The last food is grapes.</a:t>
            </a:r>
            <a:endParaRPr dirty="0"/>
          </a:p>
          <a:p>
            <a:pPr marL="0" lvl="0" indent="0">
              <a:spcBef>
                <a:spcPts val="0"/>
              </a:spcBef>
              <a:spcAft>
                <a:spcPts val="0"/>
              </a:spcAft>
              <a:buNone/>
            </a:pPr>
            <a:r>
              <a:rPr lang="en" dirty="0"/>
              <a:t>ASK: What is one serving of grapes equal to?</a:t>
            </a:r>
            <a:endParaRPr dirty="0"/>
          </a:p>
          <a:p>
            <a:pPr marL="0" lvl="0" indent="0">
              <a:spcBef>
                <a:spcPts val="0"/>
              </a:spcBef>
              <a:spcAft>
                <a:spcPts val="0"/>
              </a:spcAft>
              <a:buNone/>
            </a:pPr>
            <a:r>
              <a:rPr lang="en" dirty="0"/>
              <a:t>[Allow time for response (½ cup).</a:t>
            </a:r>
            <a:endParaRPr dirty="0"/>
          </a:p>
          <a:p>
            <a:pPr marL="0" lvl="0" indent="0">
              <a:spcBef>
                <a:spcPts val="0"/>
              </a:spcBef>
              <a:spcAft>
                <a:spcPts val="0"/>
              </a:spcAft>
              <a:buNone/>
            </a:pPr>
            <a:endParaRPr dirty="0"/>
          </a:p>
          <a:p>
            <a:pPr marL="0" lvl="0" indent="0">
              <a:spcBef>
                <a:spcPts val="0"/>
              </a:spcBef>
              <a:spcAft>
                <a:spcPts val="0"/>
              </a:spcAft>
              <a:buNone/>
            </a:pPr>
            <a:r>
              <a:rPr lang="en" dirty="0"/>
              <a:t>Say: Great job everyone!</a:t>
            </a:r>
            <a:endParaRPr dirty="0"/>
          </a:p>
          <a:p>
            <a:pPr marL="0" lvl="0" indent="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US" dirty="0"/>
              <a:t>Educator Note:  Divide the students into small groups.  </a:t>
            </a:r>
          </a:p>
          <a:p>
            <a:pPr marL="139700" indent="0">
              <a:buNone/>
            </a:pPr>
            <a:endParaRPr lang="en-US" dirty="0"/>
          </a:p>
          <a:p>
            <a:pPr marL="139700" indent="0">
              <a:buNone/>
            </a:pPr>
            <a:r>
              <a:rPr lang="en-US" dirty="0"/>
              <a:t>Say:  Take a look at this chart.  This is a chart of the fruits and vegetables I had in my meals and snacks yesterday.  With your group, decide whether or not I had 2 ½ cups of vegetables and 1 ½ cups of fruit.  Once you determine whether or not I met the recommendations for the day, list the different color groups of fruits and vegetables I included.</a:t>
            </a:r>
          </a:p>
          <a:p>
            <a:pPr marL="139700" indent="0">
              <a:buNone/>
            </a:pPr>
            <a:r>
              <a:rPr lang="en-US" dirty="0"/>
              <a:t>[Allow students time to discuss.</a:t>
            </a:r>
          </a:p>
          <a:p>
            <a:pPr marL="139700" indent="0">
              <a:buNone/>
            </a:pPr>
            <a:endParaRPr lang="en-US" dirty="0"/>
          </a:p>
          <a:p>
            <a:pPr marL="139700" indent="0">
              <a:buNone/>
            </a:pPr>
            <a:r>
              <a:rPr lang="en-US" dirty="0"/>
              <a:t>ASK:  Did I get enough vegetables for the day?</a:t>
            </a:r>
          </a:p>
          <a:p>
            <a:pPr marL="139700" indent="0">
              <a:buNone/>
            </a:pPr>
            <a:r>
              <a:rPr lang="en-US" dirty="0"/>
              <a:t>[Call on group to respond.  (1 cup leafy greens, ½ cup tomato, 1 baked potato, ½ cup baby carrots = 2 ½ cups, yes)</a:t>
            </a:r>
          </a:p>
          <a:p>
            <a:pPr marL="139700" indent="0">
              <a:buNone/>
            </a:pPr>
            <a:endParaRPr lang="en-US" dirty="0"/>
          </a:p>
          <a:p>
            <a:pPr marL="139700" indent="0">
              <a:buNone/>
            </a:pPr>
            <a:r>
              <a:rPr lang="en-US" dirty="0"/>
              <a:t>ASK: Did I get enough fruit for the day?</a:t>
            </a:r>
          </a:p>
          <a:p>
            <a:pPr marL="139700" indent="0">
              <a:buNone/>
            </a:pPr>
            <a:r>
              <a:rPr lang="en-US" dirty="0"/>
              <a:t>[Call on a group to respond. (1/2 cup strawberries = ½ cup, no)</a:t>
            </a:r>
          </a:p>
          <a:p>
            <a:pPr marL="139700" indent="0">
              <a:buNone/>
            </a:pPr>
            <a:endParaRPr lang="en-US" dirty="0"/>
          </a:p>
          <a:p>
            <a:pPr marL="139700" indent="0">
              <a:buNone/>
            </a:pPr>
            <a:r>
              <a:rPr lang="en-US" dirty="0"/>
              <a:t>ASK: What could I have included to reach 1 ½ cups of fruit for the day?</a:t>
            </a:r>
          </a:p>
          <a:p>
            <a:pPr marL="139700" indent="0">
              <a:buNone/>
            </a:pPr>
            <a:r>
              <a:rPr lang="en-US" dirty="0"/>
              <a:t>[Call on group to respond. (multiple answers that add up to 1 cup will be correct).</a:t>
            </a:r>
          </a:p>
          <a:p>
            <a:pPr marL="139700" indent="0">
              <a:buNone/>
            </a:pPr>
            <a:endParaRPr lang="en-US" dirty="0"/>
          </a:p>
          <a:p>
            <a:pPr marL="139700" indent="0">
              <a:buNone/>
            </a:pPr>
            <a:r>
              <a:rPr lang="en-US" dirty="0"/>
              <a:t>ASK:  What colors did I include?</a:t>
            </a:r>
          </a:p>
          <a:p>
            <a:pPr marL="139700" indent="0">
              <a:buNone/>
            </a:pPr>
            <a:r>
              <a:rPr lang="en-US" dirty="0"/>
              <a:t>[Allow students to respond. (red, green, white, orange)</a:t>
            </a:r>
          </a:p>
          <a:p>
            <a:pPr marL="139700" indent="0">
              <a:buNone/>
            </a:pPr>
            <a:endParaRPr lang="en-US" dirty="0"/>
          </a:p>
          <a:p>
            <a:pPr marL="139700" indent="0">
              <a:buNone/>
            </a:pPr>
            <a:r>
              <a:rPr lang="en-US" dirty="0"/>
              <a:t>ASK: What color group did I miss?</a:t>
            </a:r>
          </a:p>
          <a:p>
            <a:pPr marL="139700" indent="0">
              <a:buNone/>
            </a:pPr>
            <a:r>
              <a:rPr lang="en-US" dirty="0"/>
              <a:t>[Allow students to respond. (blue/purple)</a:t>
            </a:r>
          </a:p>
          <a:p>
            <a:pPr marL="139700" indent="0">
              <a:buNone/>
            </a:pPr>
            <a:endParaRPr lang="en-US" dirty="0"/>
          </a:p>
          <a:p>
            <a:pPr marL="139700" indent="0">
              <a:buNone/>
            </a:pPr>
            <a:r>
              <a:rPr lang="en-US" dirty="0"/>
              <a:t>Say:  I could have had both blueberries and strawberries on my cereal and then I would have included every color.  A vegetable we haven’t talked much about are beans and peas.  Beans and peas are extra special vegetables.  Not only do they provide our bodies with fiber, vitamins, and minerals, but they also provide us with protein.  So, don’t forget the beans and peas!</a:t>
            </a:r>
          </a:p>
          <a:p>
            <a:pPr marL="139700" indent="0">
              <a:buNone/>
            </a:pPr>
            <a:endParaRPr lang="en-US" dirty="0"/>
          </a:p>
        </p:txBody>
      </p:sp>
    </p:spTree>
    <p:extLst>
      <p:ext uri="{BB962C8B-B14F-4D97-AF65-F5344CB8AC3E}">
        <p14:creationId xmlns:p14="http://schemas.microsoft.com/office/powerpoint/2010/main" val="1464584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d5e5a5ebc_0_30: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Google Shape;116;g1d5e5a5eb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[Educator note: Students will need crayons or colored pencils for this workbook page.</a:t>
            </a:r>
            <a:endParaRPr dirty="0"/>
          </a:p>
          <a:p>
            <a:pPr marL="0" lvl="0" indent="0">
              <a:spcBef>
                <a:spcPts val="0"/>
              </a:spcBef>
              <a:spcAft>
                <a:spcPts val="0"/>
              </a:spcAft>
              <a:buNone/>
            </a:pPr>
            <a:r>
              <a:rPr lang="en" dirty="0"/>
              <a:t>[Optional:  The students could write the names of the food items in the appropriate sections instead of drawing the foods.</a:t>
            </a:r>
            <a:endParaRPr dirty="0"/>
          </a:p>
          <a:p>
            <a:pPr marL="0" lvl="0" indent="0">
              <a:spcBef>
                <a:spcPts val="0"/>
              </a:spcBef>
              <a:spcAft>
                <a:spcPts val="0"/>
              </a:spcAft>
              <a:buNone/>
            </a:pPr>
            <a:endParaRPr dirty="0"/>
          </a:p>
          <a:p>
            <a:pPr marL="0" lvl="0" indent="0">
              <a:spcBef>
                <a:spcPts val="0"/>
              </a:spcBef>
              <a:spcAft>
                <a:spcPts val="0"/>
              </a:spcAft>
              <a:buNone/>
            </a:pPr>
            <a:r>
              <a:rPr lang="en" dirty="0"/>
              <a:t>Say: Everyone please turn to page 11 in the workbook. Using what you have learned today, your will create a lunch menu that includes all food groups shown on the plate.  Write your menu at the bottom of the page.  Once you have the menu, draw or write each food in the correct space on the plate.  Be sure to choose a whole grain and make the plate colorful with lots of fruits and vegetables. </a:t>
            </a:r>
          </a:p>
          <a:p>
            <a:pPr marL="0" lvl="0" indent="0">
              <a:spcBef>
                <a:spcPts val="0"/>
              </a:spcBef>
              <a:spcAft>
                <a:spcPts val="0"/>
              </a:spcAft>
              <a:buNone/>
            </a:pPr>
            <a:endParaRPr dirty="0"/>
          </a:p>
          <a:p>
            <a:pPr marL="0" lvl="0" indent="0">
              <a:spcBef>
                <a:spcPts val="0"/>
              </a:spcBef>
              <a:spcAft>
                <a:spcPts val="0"/>
              </a:spcAft>
              <a:buNone/>
            </a:pPr>
            <a:r>
              <a:rPr lang="en" dirty="0"/>
              <a:t>[Allow time for students to draw/write their meal. Once students are finished, ask the questions below.</a:t>
            </a:r>
            <a:endParaRPr dirty="0"/>
          </a:p>
          <a:p>
            <a:pPr marL="0" lvl="0" indent="0">
              <a:spcBef>
                <a:spcPts val="0"/>
              </a:spcBef>
              <a:spcAft>
                <a:spcPts val="0"/>
              </a:spcAft>
              <a:buNone/>
            </a:pPr>
            <a:endParaRPr dirty="0"/>
          </a:p>
          <a:p>
            <a:pPr marL="0" lvl="0" indent="0">
              <a:spcBef>
                <a:spcPts val="0"/>
              </a:spcBef>
              <a:spcAft>
                <a:spcPts val="0"/>
              </a:spcAft>
              <a:buNone/>
            </a:pPr>
            <a:endParaRPr dirty="0"/>
          </a:p>
          <a:p>
            <a:pPr marL="0" lvl="0" indent="0">
              <a:spcBef>
                <a:spcPts val="0"/>
              </a:spcBef>
              <a:spcAft>
                <a:spcPts val="0"/>
              </a:spcAft>
              <a:buNone/>
            </a:pPr>
            <a:r>
              <a:rPr lang="en" dirty="0"/>
              <a:t>ASK: What is one food you put on your plate and what food group does it belong to?</a:t>
            </a:r>
            <a:endParaRPr dirty="0"/>
          </a:p>
          <a:p>
            <a:pPr marL="0" lvl="0" indent="0">
              <a:spcBef>
                <a:spcPts val="0"/>
              </a:spcBef>
              <a:spcAft>
                <a:spcPts val="0"/>
              </a:spcAft>
              <a:buNone/>
            </a:pPr>
            <a:r>
              <a:rPr lang="en" dirty="0"/>
              <a:t>[Allow time for student response (Ask a few different students; answers will vary. Praise students for choosing whole grains and colorful fruits and vegetables.).</a:t>
            </a:r>
            <a:endParaRPr dirty="0"/>
          </a:p>
          <a:p>
            <a:pPr marL="0" lvl="0" indent="0">
              <a:spcBef>
                <a:spcPts val="0"/>
              </a:spcBef>
              <a:spcAft>
                <a:spcPts val="0"/>
              </a:spcAft>
              <a:buNone/>
            </a:pPr>
            <a:endParaRPr dirty="0"/>
          </a:p>
          <a:p>
            <a:pPr marL="0" lvl="0" indent="0">
              <a:spcBef>
                <a:spcPts val="0"/>
              </a:spcBef>
              <a:spcAft>
                <a:spcPts val="0"/>
              </a:spcAft>
              <a:buNone/>
            </a:pPr>
            <a:r>
              <a:rPr lang="en" dirty="0"/>
              <a:t>Say: Let’s ask your teacher Mr./Ms. _____ what they would put on their lunch plate.</a:t>
            </a:r>
            <a:endParaRPr dirty="0"/>
          </a:p>
          <a:p>
            <a:pPr marL="0" lvl="0" indent="0">
              <a:spcBef>
                <a:spcPts val="0"/>
              </a:spcBef>
              <a:spcAft>
                <a:spcPts val="0"/>
              </a:spcAft>
              <a:buNone/>
            </a:pPr>
            <a:r>
              <a:rPr lang="en" dirty="0"/>
              <a:t>ASK: Mr./Ms.______ what is a fruit you would put on your plate for lunch?</a:t>
            </a:r>
            <a:endParaRPr dirty="0"/>
          </a:p>
          <a:p>
            <a:pPr marL="0" lvl="0" indent="0">
              <a:spcBef>
                <a:spcPts val="0"/>
              </a:spcBef>
              <a:spcAft>
                <a:spcPts val="0"/>
              </a:spcAft>
              <a:buNone/>
            </a:pPr>
            <a:r>
              <a:rPr lang="en" dirty="0"/>
              <a:t>[Allow time for teacher response.</a:t>
            </a:r>
            <a:endParaRPr dirty="0"/>
          </a:p>
          <a:p>
            <a:pPr marL="0" lvl="0" indent="0">
              <a:spcBef>
                <a:spcPts val="0"/>
              </a:spcBef>
              <a:spcAft>
                <a:spcPts val="0"/>
              </a:spcAft>
              <a:buNone/>
            </a:pPr>
            <a:endParaRPr dirty="0"/>
          </a:p>
          <a:p>
            <a:pPr marL="0" lvl="0" indent="0">
              <a:spcBef>
                <a:spcPts val="0"/>
              </a:spcBef>
              <a:spcAft>
                <a:spcPts val="0"/>
              </a:spcAft>
              <a:buNone/>
            </a:pPr>
            <a:r>
              <a:rPr lang="en" dirty="0"/>
              <a:t>Say: That’s great! Everyone chose such yummy fruits, vegetables and whole grain items for their lunch plate. All your plates are colorful with the different foods you chose. Remember it is important to eat a variety of foods from each food group so you will always have a colorful plate.</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d5e5a5ebc_0_40: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Google Shape;122;g1d5e5a5ebc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Say: Let’s all turn to page 12 in the workbook. On this page you will see a recipe for Cool and Radiant Raisin Salad. Yum!</a:t>
            </a:r>
            <a:endParaRPr dirty="0"/>
          </a:p>
          <a:p>
            <a:pPr marL="0" lvl="0" indent="0">
              <a:spcBef>
                <a:spcPts val="0"/>
              </a:spcBef>
              <a:spcAft>
                <a:spcPts val="0"/>
              </a:spcAft>
              <a:buNone/>
            </a:pPr>
            <a:endParaRPr dirty="0"/>
          </a:p>
          <a:p>
            <a:pPr marL="0" lvl="0" indent="0">
              <a:spcBef>
                <a:spcPts val="0"/>
              </a:spcBef>
              <a:spcAft>
                <a:spcPts val="0"/>
              </a:spcAft>
              <a:buNone/>
            </a:pPr>
            <a:r>
              <a:rPr lang="en" dirty="0"/>
              <a:t>ASK: When you look over the recipe for this dish what ingredient has a star next to it?</a:t>
            </a:r>
            <a:endParaRPr dirty="0"/>
          </a:p>
          <a:p>
            <a:pPr marL="0" lvl="0" indent="0">
              <a:spcBef>
                <a:spcPts val="0"/>
              </a:spcBef>
              <a:spcAft>
                <a:spcPts val="0"/>
              </a:spcAft>
              <a:buNone/>
            </a:pPr>
            <a:r>
              <a:rPr lang="en" dirty="0"/>
              <a:t>[Allow time for student response. (carrots)</a:t>
            </a:r>
            <a:endParaRPr dirty="0"/>
          </a:p>
          <a:p>
            <a:pPr marL="0" lvl="0" indent="0">
              <a:spcBef>
                <a:spcPts val="0"/>
              </a:spcBef>
              <a:spcAft>
                <a:spcPts val="0"/>
              </a:spcAft>
              <a:buNone/>
            </a:pPr>
            <a:endParaRPr dirty="0"/>
          </a:p>
          <a:p>
            <a:pPr marL="0" lvl="0" indent="0">
              <a:spcBef>
                <a:spcPts val="0"/>
              </a:spcBef>
              <a:spcAft>
                <a:spcPts val="0"/>
              </a:spcAft>
              <a:buNone/>
            </a:pPr>
            <a:r>
              <a:rPr lang="en" dirty="0"/>
              <a:t>Say: That’s right! Carrots are the starred ingredient. Carrots are in the vegetable group. </a:t>
            </a:r>
            <a:endParaRPr dirty="0"/>
          </a:p>
          <a:p>
            <a:pPr marL="0" lvl="0" indent="0">
              <a:spcBef>
                <a:spcPts val="0"/>
              </a:spcBef>
              <a:spcAft>
                <a:spcPts val="0"/>
              </a:spcAft>
              <a:buNone/>
            </a:pPr>
            <a:r>
              <a:rPr lang="en" dirty="0"/>
              <a:t>ASK: Does anyone remember what vegetables do for our bodies? </a:t>
            </a:r>
            <a:endParaRPr dirty="0"/>
          </a:p>
          <a:p>
            <a:pPr marL="0" lvl="0" indent="0">
              <a:spcBef>
                <a:spcPts val="0"/>
              </a:spcBef>
              <a:spcAft>
                <a:spcPts val="0"/>
              </a:spcAft>
              <a:buNone/>
            </a:pPr>
            <a:r>
              <a:rPr lang="en" dirty="0"/>
              <a:t>[Allow time for students to respond. You may have to guide them to the answer (helps heal cuts and bruises, good source of </a:t>
            </a:r>
            <a:r>
              <a:rPr lang="en" dirty="0" err="1"/>
              <a:t>fiber,vitamins</a:t>
            </a:r>
            <a:r>
              <a:rPr lang="en" dirty="0"/>
              <a:t> and minerals, prevent sickness).</a:t>
            </a:r>
            <a:endParaRPr dirty="0"/>
          </a:p>
          <a:p>
            <a:pPr marL="0" lvl="0" indent="0">
              <a:spcBef>
                <a:spcPts val="0"/>
              </a:spcBef>
              <a:spcAft>
                <a:spcPts val="0"/>
              </a:spcAft>
              <a:buNone/>
            </a:pPr>
            <a:endParaRPr dirty="0"/>
          </a:p>
          <a:p>
            <a:pPr marL="0" lvl="0" indent="0">
              <a:spcBef>
                <a:spcPts val="0"/>
              </a:spcBef>
              <a:spcAft>
                <a:spcPts val="0"/>
              </a:spcAft>
              <a:buNone/>
            </a:pPr>
            <a:r>
              <a:rPr lang="en" dirty="0"/>
              <a:t>Say: Correct! Vegetables help our bodies heal and can be a good source of fiber, vitamins, and minerals. If you look near the bottom of the Nutrition Information box, you can see that carrots are an excellent source of vitamin A and a good source of Vitamin C.  Vitamin A is important for good eyesight! Vitamin A also helps our bodies fight infection and keep our hair and skin healthy..  Vitamin C helps strengthen our immune system and helps cuts to heal. Adding carrots to your daily meals is a great idea to keep your body healthy so you can continue to think, grow and play.</a:t>
            </a:r>
            <a:endParaRPr dirty="0"/>
          </a:p>
          <a:p>
            <a:pPr marL="0" lvl="0" indent="0">
              <a:spcBef>
                <a:spcPts val="0"/>
              </a:spcBef>
              <a:spcAft>
                <a:spcPts val="0"/>
              </a:spcAft>
              <a:buNone/>
            </a:pPr>
            <a:endParaRPr dirty="0"/>
          </a:p>
          <a:p>
            <a:pPr marL="0" lvl="0" indent="0">
              <a:spcBef>
                <a:spcPts val="0"/>
              </a:spcBef>
              <a:spcAft>
                <a:spcPts val="0"/>
              </a:spcAft>
              <a:buNone/>
            </a:pPr>
            <a:r>
              <a:rPr lang="en" dirty="0"/>
              <a:t>ASK: Where can you buy carrots for this recipe?</a:t>
            </a:r>
            <a:endParaRPr dirty="0"/>
          </a:p>
          <a:p>
            <a:pPr marL="0" lvl="0" indent="0">
              <a:spcBef>
                <a:spcPts val="0"/>
              </a:spcBef>
              <a:spcAft>
                <a:spcPts val="0"/>
              </a:spcAft>
              <a:buNone/>
            </a:pPr>
            <a:r>
              <a:rPr lang="en" dirty="0"/>
              <a:t>[Allow time for response (answers will vary, grocery, farmers market, farm stand, corner store).</a:t>
            </a:r>
            <a:endParaRPr dirty="0"/>
          </a:p>
          <a:p>
            <a:pPr marL="0" lvl="0" indent="0">
              <a:spcBef>
                <a:spcPts val="0"/>
              </a:spcBef>
              <a:spcAft>
                <a:spcPts val="0"/>
              </a:spcAft>
              <a:buNone/>
            </a:pPr>
            <a:endParaRPr dirty="0"/>
          </a:p>
          <a:p>
            <a:pPr marL="0" lvl="0" indent="0">
              <a:spcBef>
                <a:spcPts val="0"/>
              </a:spcBef>
              <a:spcAft>
                <a:spcPts val="0"/>
              </a:spcAft>
              <a:buNone/>
            </a:pPr>
            <a:r>
              <a:rPr lang="en" dirty="0"/>
              <a:t>Say: A good place to buy carrots is at your local farmers market or produce stand!  Purchase extra to have as a healthy snack!</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d5e5a5ebc_0_35: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Google Shape;128;g1d5e5a5ebc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dirty="0">
                <a:solidFill>
                  <a:schemeClr val="dk1"/>
                </a:solidFill>
              </a:rPr>
              <a:t>[Educator Note: Hide this slide if you are not doing a food tasting.</a:t>
            </a:r>
            <a:endParaRPr dirty="0">
              <a:solidFill>
                <a:schemeClr val="dk1"/>
              </a:solidFill>
            </a:endParaRPr>
          </a:p>
          <a:p>
            <a:pPr marL="0" lvl="0" indent="0">
              <a:spcBef>
                <a:spcPts val="0"/>
              </a:spcBef>
              <a:spcAft>
                <a:spcPts val="0"/>
              </a:spcAft>
              <a:buClr>
                <a:schemeClr val="dk1"/>
              </a:buClr>
              <a:buSzPts val="1100"/>
              <a:buFont typeface="Arial"/>
              <a:buNone/>
            </a:pPr>
            <a:r>
              <a:rPr lang="en" dirty="0">
                <a:solidFill>
                  <a:schemeClr val="dk1"/>
                </a:solidFill>
              </a:rPr>
              <a:t>[Suggested food tasting for this lesson is Cool Carrot and Radiant Raisin Salad. Talk with teacher ahead of time to ask if this is a recipe she would like to make to demonstrate following a recipe and measuring or if it can be prepared ahead of time by food service staff. The recipe can be pre-made if the school allows it in their policies.  Alternate food tasting:  one whole grain, one fruit, one vegetable or pre-made quinoa salad with apples and carrots.</a:t>
            </a:r>
            <a:endParaRPr dirty="0">
              <a:solidFill>
                <a:schemeClr val="dk1"/>
              </a:solidFill>
            </a:endParaRPr>
          </a:p>
          <a:p>
            <a:pPr marL="0" lvl="0" indent="0">
              <a:spcBef>
                <a:spcPts val="0"/>
              </a:spcBef>
              <a:spcAft>
                <a:spcPts val="0"/>
              </a:spcAft>
              <a:buClr>
                <a:schemeClr val="dk1"/>
              </a:buClr>
              <a:buSzPts val="1100"/>
              <a:buFont typeface="Arial"/>
              <a:buNone/>
            </a:pPr>
            <a:endParaRPr dirty="0">
              <a:solidFill>
                <a:schemeClr val="dk1"/>
              </a:solidFill>
            </a:endParaRPr>
          </a:p>
          <a:p>
            <a:pPr marL="0" lvl="0" indent="0">
              <a:spcBef>
                <a:spcPts val="0"/>
              </a:spcBef>
              <a:spcAft>
                <a:spcPts val="0"/>
              </a:spcAft>
              <a:buClr>
                <a:schemeClr val="dk1"/>
              </a:buClr>
              <a:buSzPts val="1100"/>
              <a:buFont typeface="Arial"/>
              <a:buNone/>
            </a:pPr>
            <a:r>
              <a:rPr lang="en" dirty="0">
                <a:solidFill>
                  <a:schemeClr val="dk1"/>
                </a:solidFill>
              </a:rPr>
              <a:t>Say:  Today we’re going to make this Cool Carrot and Radiant Raisin Salad.  Before we get started, everyone will need to wash (or sanitize) their hands.  </a:t>
            </a:r>
            <a:endParaRPr dirty="0">
              <a:solidFill>
                <a:schemeClr val="dk1"/>
              </a:solidFill>
            </a:endParaRPr>
          </a:p>
          <a:p>
            <a:pPr marL="0" lvl="0" indent="0">
              <a:spcBef>
                <a:spcPts val="0"/>
              </a:spcBef>
              <a:spcAft>
                <a:spcPts val="0"/>
              </a:spcAft>
              <a:buClr>
                <a:schemeClr val="dk1"/>
              </a:buClr>
              <a:buSzPts val="1100"/>
              <a:buFont typeface="Arial"/>
              <a:buNone/>
            </a:pPr>
            <a:endParaRPr dirty="0">
              <a:solidFill>
                <a:schemeClr val="dk1"/>
              </a:solidFill>
            </a:endParaRPr>
          </a:p>
          <a:p>
            <a:pPr marL="0" lvl="0" indent="0">
              <a:spcBef>
                <a:spcPts val="0"/>
              </a:spcBef>
              <a:spcAft>
                <a:spcPts val="0"/>
              </a:spcAft>
              <a:buClr>
                <a:schemeClr val="dk1"/>
              </a:buClr>
              <a:buSzPts val="1100"/>
              <a:buFont typeface="Arial"/>
              <a:buNone/>
            </a:pPr>
            <a:r>
              <a:rPr lang="en" dirty="0">
                <a:solidFill>
                  <a:schemeClr val="dk1"/>
                </a:solidFill>
              </a:rPr>
              <a:t>[Read the recipe.  Demonstrate shredding carrots.  Allow students to assemble a snack (2 T. carrots, ½ t. crushed pineapple, 2-3 raisins, ½ t. yogurt) OR allow students to taste pre-made samples. Leave out the sugar if students are assembling the snack.</a:t>
            </a:r>
            <a:endParaRPr dirty="0">
              <a:solidFill>
                <a:schemeClr val="dk1"/>
              </a:solidFill>
            </a:endParaRPr>
          </a:p>
          <a:p>
            <a:pPr marL="0" lvl="0" indent="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d5e5a5ebc_0_45: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Google Shape;134;g1d5e5a5eb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a:p>
            <a:pPr marL="0" lvl="0" indent="0">
              <a:spcBef>
                <a:spcPts val="0"/>
              </a:spcBef>
              <a:spcAft>
                <a:spcPts val="0"/>
              </a:spcAft>
              <a:buNone/>
            </a:pPr>
            <a:r>
              <a:rPr lang="en" dirty="0"/>
              <a:t>Say: Turn to page 13 in your workbook. It’s time for another SNACK goal this week. Remember the goals your create for yourself need to be small, needed, achievable, something that can be counted, and that you know-how to do. There are some examples at the top of the page if you need help. For your nutrition goal this week, make a goal about grains, fruits or vegetables. Don’t forget to include a fitness goal.  While you think about your goals, I will come around and put the Grains, Vegetables and Fruits sticker on your page.</a:t>
            </a:r>
            <a:endParaRPr dirty="0"/>
          </a:p>
          <a:p>
            <a:pPr marL="0" lvl="0" indent="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d5e5a5ebc_0_50: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Google Shape;140;g1d5e5a5ebc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Say: Excellent job today! Let’s review what we discussed today about grains, vegetables and fruits.</a:t>
            </a:r>
            <a:endParaRPr dirty="0"/>
          </a:p>
          <a:p>
            <a:pPr marL="0" lvl="0" indent="0">
              <a:spcBef>
                <a:spcPts val="0"/>
              </a:spcBef>
              <a:spcAft>
                <a:spcPts val="0"/>
              </a:spcAft>
              <a:buNone/>
            </a:pPr>
            <a:endParaRPr dirty="0"/>
          </a:p>
          <a:p>
            <a:pPr marL="0" lvl="0" indent="0">
              <a:spcBef>
                <a:spcPts val="0"/>
              </a:spcBef>
              <a:spcAft>
                <a:spcPts val="0"/>
              </a:spcAft>
              <a:buNone/>
            </a:pPr>
            <a:r>
              <a:rPr lang="en" dirty="0"/>
              <a:t>ASK: What colors on the MyPlate represent these food groups?</a:t>
            </a:r>
            <a:endParaRPr dirty="0"/>
          </a:p>
          <a:p>
            <a:pPr marL="0" lvl="0" indent="0">
              <a:spcBef>
                <a:spcPts val="0"/>
              </a:spcBef>
              <a:spcAft>
                <a:spcPts val="0"/>
              </a:spcAft>
              <a:buNone/>
            </a:pPr>
            <a:r>
              <a:rPr lang="en" dirty="0"/>
              <a:t>[Allow time for response (red, orange, green).</a:t>
            </a:r>
            <a:endParaRPr dirty="0"/>
          </a:p>
          <a:p>
            <a:pPr marL="0" lvl="0" indent="0">
              <a:spcBef>
                <a:spcPts val="0"/>
              </a:spcBef>
              <a:spcAft>
                <a:spcPts val="0"/>
              </a:spcAft>
              <a:buNone/>
            </a:pPr>
            <a:endParaRPr dirty="0"/>
          </a:p>
          <a:p>
            <a:pPr marL="0" lvl="0" indent="0">
              <a:spcBef>
                <a:spcPts val="0"/>
              </a:spcBef>
              <a:spcAft>
                <a:spcPts val="0"/>
              </a:spcAft>
              <a:buNone/>
            </a:pPr>
            <a:r>
              <a:rPr lang="en" dirty="0"/>
              <a:t>ASK: What do all three groups have in common?</a:t>
            </a:r>
            <a:endParaRPr dirty="0"/>
          </a:p>
          <a:p>
            <a:pPr marL="0" lvl="0" indent="0">
              <a:spcBef>
                <a:spcPts val="0"/>
              </a:spcBef>
              <a:spcAft>
                <a:spcPts val="0"/>
              </a:spcAft>
              <a:buNone/>
            </a:pPr>
            <a:r>
              <a:rPr lang="en" dirty="0"/>
              <a:t>[Allow time for response (they all have fiber, vitamins and minerals).</a:t>
            </a:r>
            <a:endParaRPr dirty="0"/>
          </a:p>
          <a:p>
            <a:pPr marL="0" lvl="0" indent="0">
              <a:spcBef>
                <a:spcPts val="0"/>
              </a:spcBef>
              <a:spcAft>
                <a:spcPts val="0"/>
              </a:spcAft>
              <a:buNone/>
            </a:pPr>
            <a:endParaRPr dirty="0"/>
          </a:p>
          <a:p>
            <a:pPr marL="0" lvl="0" indent="0">
              <a:spcBef>
                <a:spcPts val="0"/>
              </a:spcBef>
              <a:spcAft>
                <a:spcPts val="0"/>
              </a:spcAft>
              <a:buNone/>
            </a:pPr>
            <a:r>
              <a:rPr lang="en" dirty="0"/>
              <a:t>Ask:  How do grains help our bodies?</a:t>
            </a:r>
            <a:endParaRPr dirty="0"/>
          </a:p>
          <a:p>
            <a:pPr marL="0" lvl="0" indent="0">
              <a:spcBef>
                <a:spcPts val="0"/>
              </a:spcBef>
              <a:spcAft>
                <a:spcPts val="0"/>
              </a:spcAft>
              <a:buNone/>
            </a:pPr>
            <a:r>
              <a:rPr lang="en" dirty="0"/>
              <a:t>[Allow time for students to respond (grains give our bodies energy and provide fiber).</a:t>
            </a:r>
            <a:endParaRPr dirty="0"/>
          </a:p>
          <a:p>
            <a:pPr marL="0" lvl="0" indent="0">
              <a:spcBef>
                <a:spcPts val="0"/>
              </a:spcBef>
              <a:spcAft>
                <a:spcPts val="0"/>
              </a:spcAft>
              <a:buNone/>
            </a:pPr>
            <a:endParaRPr dirty="0"/>
          </a:p>
          <a:p>
            <a:pPr marL="0" lvl="0" indent="0">
              <a:spcBef>
                <a:spcPts val="0"/>
              </a:spcBef>
              <a:spcAft>
                <a:spcPts val="0"/>
              </a:spcAft>
              <a:buNone/>
            </a:pPr>
            <a:r>
              <a:rPr lang="en" dirty="0"/>
              <a:t>ASK:  What are the three parts of the whole grain?</a:t>
            </a:r>
            <a:endParaRPr dirty="0"/>
          </a:p>
          <a:p>
            <a:pPr marL="0" lvl="0" indent="0">
              <a:spcBef>
                <a:spcPts val="0"/>
              </a:spcBef>
              <a:spcAft>
                <a:spcPts val="0"/>
              </a:spcAft>
              <a:buNone/>
            </a:pPr>
            <a:r>
              <a:rPr lang="en" dirty="0"/>
              <a:t>[Allow time for students to respond (Bran, Endosperm and Germ).</a:t>
            </a:r>
            <a:endParaRPr dirty="0"/>
          </a:p>
          <a:p>
            <a:pPr marL="0" lvl="0" indent="0">
              <a:spcBef>
                <a:spcPts val="0"/>
              </a:spcBef>
              <a:spcAft>
                <a:spcPts val="0"/>
              </a:spcAft>
              <a:buNone/>
            </a:pPr>
            <a:endParaRPr dirty="0"/>
          </a:p>
          <a:p>
            <a:pPr marL="0" lvl="0" indent="0">
              <a:spcBef>
                <a:spcPts val="0"/>
              </a:spcBef>
              <a:spcAft>
                <a:spcPts val="0"/>
              </a:spcAft>
              <a:buNone/>
            </a:pPr>
            <a:r>
              <a:rPr lang="en" dirty="0"/>
              <a:t> ASK:  How do fruits and vegetables help us?</a:t>
            </a:r>
            <a:endParaRPr dirty="0"/>
          </a:p>
          <a:p>
            <a:pPr marL="0" lvl="0" indent="0">
              <a:spcBef>
                <a:spcPts val="0"/>
              </a:spcBef>
              <a:spcAft>
                <a:spcPts val="0"/>
              </a:spcAft>
              <a:buNone/>
            </a:pPr>
            <a:r>
              <a:rPr lang="en" dirty="0"/>
              <a:t>[Allow time for students to respond (fruits and vegetables provide us fiber, vitamins and minerals.</a:t>
            </a:r>
          </a:p>
          <a:p>
            <a:pPr marL="0" lvl="0" indent="0">
              <a:spcBef>
                <a:spcPts val="0"/>
              </a:spcBef>
              <a:spcAft>
                <a:spcPts val="0"/>
              </a:spcAft>
              <a:buNone/>
            </a:pPr>
            <a:endParaRPr lang="en" dirty="0"/>
          </a:p>
          <a:p>
            <a:pPr marL="0" lvl="0" indent="0">
              <a:spcBef>
                <a:spcPts val="0"/>
              </a:spcBef>
              <a:spcAft>
                <a:spcPts val="0"/>
              </a:spcAft>
              <a:buNone/>
            </a:pPr>
            <a:r>
              <a:rPr lang="en" dirty="0"/>
              <a:t>SAY: In summary:</a:t>
            </a:r>
          </a:p>
          <a:p>
            <a:pPr lvl="0"/>
            <a:r>
              <a:rPr lang="en-US" sz="1100" b="0" i="0" u="none" strike="noStrike" cap="none" dirty="0">
                <a:solidFill>
                  <a:srgbClr val="000000"/>
                </a:solidFill>
                <a:effectLst/>
                <a:latin typeface="Arial"/>
                <a:ea typeface="Arial"/>
                <a:cs typeface="Arial"/>
                <a:sym typeface="Arial"/>
              </a:rPr>
              <a:t>Eating a variety of grains, vegetables, and fruits provides us with fiber, vitamins, and minerals.</a:t>
            </a:r>
          </a:p>
          <a:p>
            <a:pPr lvl="0"/>
            <a:r>
              <a:rPr lang="en-US" sz="1100" b="0" i="0" u="none" strike="noStrike" cap="none" dirty="0">
                <a:solidFill>
                  <a:srgbClr val="000000"/>
                </a:solidFill>
                <a:effectLst/>
                <a:latin typeface="Arial"/>
                <a:ea typeface="Arial"/>
                <a:cs typeface="Arial"/>
                <a:sym typeface="Arial"/>
              </a:rPr>
              <a:t>Grains give you the energy to run, learn, work, and play.</a:t>
            </a:r>
          </a:p>
          <a:p>
            <a:pPr lvl="0"/>
            <a:r>
              <a:rPr lang="en-US" sz="1100" b="0" i="0" u="none" strike="noStrike" cap="none" dirty="0">
                <a:solidFill>
                  <a:srgbClr val="000000"/>
                </a:solidFill>
                <a:effectLst/>
                <a:latin typeface="Arial"/>
                <a:ea typeface="Arial"/>
                <a:cs typeface="Arial"/>
                <a:sym typeface="Arial"/>
              </a:rPr>
              <a:t>Fruits and vegetables have essential vitamins and minerals to keep you from getting sick and heal cuts or bruises.</a:t>
            </a:r>
          </a:p>
          <a:p>
            <a:pPr marL="0" lvl="0" indent="0">
              <a:spcBef>
                <a:spcPts val="0"/>
              </a:spcBef>
              <a:spcAft>
                <a:spcPts val="0"/>
              </a:spcAft>
              <a:buNone/>
            </a:pPr>
            <a:endParaRPr dirty="0"/>
          </a:p>
          <a:p>
            <a:pPr marL="0" lvl="0" indent="0">
              <a:spcBef>
                <a:spcPts val="0"/>
              </a:spcBef>
              <a:spcAft>
                <a:spcPts val="0"/>
              </a:spcAft>
              <a:buNone/>
            </a:pPr>
            <a:endParaRPr dirty="0"/>
          </a:p>
          <a:p>
            <a:pPr marL="0" lvl="0" indent="0">
              <a:spcBef>
                <a:spcPts val="0"/>
              </a:spcBef>
              <a:spcAft>
                <a:spcPts val="0"/>
              </a:spcAft>
              <a:buNone/>
            </a:pPr>
            <a:r>
              <a:rPr lang="en" dirty="0"/>
              <a:t>Great job with today’s lesson!  It’s important to eat a variety of different grains, fruits and vegetables so that you can get all the vitamins and minerals your bodies needs to think, grow and play every day.</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d5e5a5ebc_0_55: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Google Shape;152;g1d5e5a5ebc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Say: </a:t>
            </a:r>
            <a:r>
              <a:rPr lang="en-US" dirty="0"/>
              <a:t>Great job everyone!  I’ve really enjoyed my time with you today and I hope that you have enjoyed it as well. </a:t>
            </a:r>
          </a:p>
          <a:p>
            <a:pPr marL="0" lvl="0" indent="0">
              <a:spcBef>
                <a:spcPts val="0"/>
              </a:spcBef>
              <a:spcAft>
                <a:spcPts val="0"/>
              </a:spcAft>
              <a:buNone/>
            </a:pPr>
            <a:r>
              <a:rPr lang="en" dirty="0">
                <a:solidFill>
                  <a:schemeClr val="dk1"/>
                </a:solidFill>
              </a:rPr>
              <a:t>When I come back next week, we will talk about dairy and protein foods!</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5e5a5ebc_0_0: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Google Shape;59;g1d5e5a5e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[Educator Note:  Your screen will be empty until you ask the first question.</a:t>
            </a:r>
            <a:endParaRPr dirty="0"/>
          </a:p>
          <a:p>
            <a:pPr marL="0" lvl="0" indent="0">
              <a:spcBef>
                <a:spcPts val="0"/>
              </a:spcBef>
              <a:spcAft>
                <a:spcPts val="0"/>
              </a:spcAft>
              <a:buNone/>
            </a:pPr>
            <a:endParaRPr dirty="0"/>
          </a:p>
          <a:p>
            <a:pPr marL="0" lvl="0" indent="0">
              <a:spcBef>
                <a:spcPts val="0"/>
              </a:spcBef>
              <a:spcAft>
                <a:spcPts val="0"/>
              </a:spcAft>
              <a:buNone/>
            </a:pPr>
            <a:r>
              <a:rPr lang="en" dirty="0"/>
              <a:t>ASK: Can anyone remind us what our lesson was about last week?</a:t>
            </a:r>
            <a:endParaRPr dirty="0"/>
          </a:p>
          <a:p>
            <a:pPr marL="0" lvl="0" indent="0">
              <a:spcBef>
                <a:spcPts val="0"/>
              </a:spcBef>
              <a:spcAft>
                <a:spcPts val="0"/>
              </a:spcAft>
              <a:buNone/>
            </a:pPr>
            <a:r>
              <a:rPr lang="en" dirty="0"/>
              <a:t>[Allow time for students to answer (Keeping food safe or food safety).  Advance the slide to show “Food Safety” at the top after they provide the correct answer.</a:t>
            </a:r>
            <a:endParaRPr dirty="0"/>
          </a:p>
          <a:p>
            <a:pPr marL="0" lvl="0" indent="0">
              <a:spcBef>
                <a:spcPts val="0"/>
              </a:spcBef>
              <a:spcAft>
                <a:spcPts val="0"/>
              </a:spcAft>
              <a:buNone/>
            </a:pPr>
            <a:r>
              <a:rPr lang="en" dirty="0"/>
              <a:t> </a:t>
            </a:r>
            <a:endParaRPr dirty="0"/>
          </a:p>
          <a:p>
            <a:pPr marL="0" lvl="0" indent="0">
              <a:spcBef>
                <a:spcPts val="0"/>
              </a:spcBef>
              <a:spcAft>
                <a:spcPts val="0"/>
              </a:spcAft>
              <a:buNone/>
            </a:pPr>
            <a:r>
              <a:rPr lang="en" dirty="0"/>
              <a:t>Say: That’s right! We learned about keeping food safe to eat.  </a:t>
            </a:r>
            <a:endParaRPr dirty="0"/>
          </a:p>
          <a:p>
            <a:pPr marL="0" lvl="0" indent="0">
              <a:spcBef>
                <a:spcPts val="0"/>
              </a:spcBef>
              <a:spcAft>
                <a:spcPts val="0"/>
              </a:spcAft>
              <a:buNone/>
            </a:pPr>
            <a:endParaRPr dirty="0"/>
          </a:p>
          <a:p>
            <a:pPr marL="0" lvl="0" indent="0">
              <a:spcBef>
                <a:spcPts val="0"/>
              </a:spcBef>
              <a:spcAft>
                <a:spcPts val="0"/>
              </a:spcAft>
              <a:buNone/>
            </a:pPr>
            <a:r>
              <a:rPr lang="en" dirty="0"/>
              <a:t>ASK: What types of foods should you keep in a cold place like the refrigerator or freezer?</a:t>
            </a:r>
            <a:endParaRPr dirty="0"/>
          </a:p>
          <a:p>
            <a:pPr marL="0" lvl="0" indent="0">
              <a:spcBef>
                <a:spcPts val="0"/>
              </a:spcBef>
              <a:spcAft>
                <a:spcPts val="0"/>
              </a:spcAft>
              <a:buNone/>
            </a:pPr>
            <a:r>
              <a:rPr lang="en" dirty="0"/>
              <a:t>[Allow time for students to respond (milk, yogurt, meat, leftover).</a:t>
            </a:r>
            <a:endParaRPr dirty="0"/>
          </a:p>
          <a:p>
            <a:pPr marL="0" lvl="0" indent="0">
              <a:spcBef>
                <a:spcPts val="0"/>
              </a:spcBef>
              <a:spcAft>
                <a:spcPts val="0"/>
              </a:spcAft>
              <a:buNone/>
            </a:pPr>
            <a:endParaRPr dirty="0"/>
          </a:p>
          <a:p>
            <a:pPr marL="0" lvl="0" indent="0">
              <a:spcBef>
                <a:spcPts val="0"/>
              </a:spcBef>
              <a:spcAft>
                <a:spcPts val="0"/>
              </a:spcAft>
              <a:buNone/>
            </a:pPr>
            <a:r>
              <a:rPr lang="en" dirty="0"/>
              <a:t>ASK: What does it mean if one of those foods spoils?</a:t>
            </a:r>
            <a:endParaRPr dirty="0"/>
          </a:p>
          <a:p>
            <a:pPr marL="0" lvl="0" indent="0">
              <a:spcBef>
                <a:spcPts val="0"/>
              </a:spcBef>
              <a:spcAft>
                <a:spcPts val="0"/>
              </a:spcAft>
              <a:buNone/>
            </a:pPr>
            <a:r>
              <a:rPr lang="en" dirty="0"/>
              <a:t>[Allow time for students to respond ( the food got too warm and now it could make you sick if you eat it).</a:t>
            </a:r>
            <a:endParaRPr dirty="0"/>
          </a:p>
          <a:p>
            <a:pPr marL="0" lvl="0" indent="0">
              <a:spcBef>
                <a:spcPts val="0"/>
              </a:spcBef>
              <a:spcAft>
                <a:spcPts val="0"/>
              </a:spcAft>
              <a:buNone/>
            </a:pPr>
            <a:endParaRPr dirty="0"/>
          </a:p>
          <a:p>
            <a:pPr marL="0" lvl="0" indent="0">
              <a:spcBef>
                <a:spcPts val="0"/>
              </a:spcBef>
              <a:spcAft>
                <a:spcPts val="0"/>
              </a:spcAft>
              <a:buNone/>
            </a:pPr>
            <a:r>
              <a:rPr lang="en" dirty="0"/>
              <a:t>Say: Very good!</a:t>
            </a:r>
            <a:endParaRPr dirty="0"/>
          </a:p>
          <a:p>
            <a:pPr marL="0" lvl="0" indent="0">
              <a:spcBef>
                <a:spcPts val="0"/>
              </a:spcBef>
              <a:spcAft>
                <a:spcPts val="0"/>
              </a:spcAft>
              <a:buNone/>
            </a:pPr>
            <a:endParaRPr dirty="0"/>
          </a:p>
          <a:p>
            <a:pPr marL="0" lvl="0" indent="0">
              <a:spcBef>
                <a:spcPts val="0"/>
              </a:spcBef>
              <a:spcAft>
                <a:spcPts val="0"/>
              </a:spcAft>
              <a:buNone/>
            </a:pPr>
            <a:r>
              <a:rPr lang="en" dirty="0"/>
              <a:t>ASK: Does anyone remember what the danger zone is? </a:t>
            </a:r>
            <a:endParaRPr dirty="0"/>
          </a:p>
          <a:p>
            <a:pPr marL="0" lvl="0" indent="0">
              <a:spcBef>
                <a:spcPts val="0"/>
              </a:spcBef>
              <a:spcAft>
                <a:spcPts val="0"/>
              </a:spcAft>
              <a:buNone/>
            </a:pPr>
            <a:r>
              <a:rPr lang="en" dirty="0"/>
              <a:t>[Allow time for students to respond.  May need to help students get to the answer (The danger zone is </a:t>
            </a:r>
            <a:r>
              <a:rPr lang="en" dirty="0">
                <a:highlight>
                  <a:srgbClr val="FFFFFF"/>
                </a:highlight>
              </a:rPr>
              <a:t>when food gets to an unsafe temperature. Foods should stay below 40 degrees or above 140 degrees</a:t>
            </a:r>
            <a:r>
              <a:rPr lang="en" dirty="0"/>
              <a:t>).  Advance the slide to show the Danger Zone thermometer.</a:t>
            </a:r>
            <a:endParaRPr dirty="0"/>
          </a:p>
          <a:p>
            <a:pPr marL="0" lvl="0" indent="0">
              <a:spcBef>
                <a:spcPts val="0"/>
              </a:spcBef>
              <a:spcAft>
                <a:spcPts val="0"/>
              </a:spcAft>
              <a:buNone/>
            </a:pPr>
            <a:endParaRPr dirty="0"/>
          </a:p>
          <a:p>
            <a:pPr marL="0" lvl="0" indent="0">
              <a:spcBef>
                <a:spcPts val="0"/>
              </a:spcBef>
              <a:spcAft>
                <a:spcPts val="0"/>
              </a:spcAft>
              <a:buNone/>
            </a:pPr>
            <a:r>
              <a:rPr lang="en" dirty="0"/>
              <a:t>ASK:  Who remembers our Fight BAC words and motions?</a:t>
            </a:r>
            <a:endParaRPr dirty="0"/>
          </a:p>
          <a:p>
            <a:pPr marL="0" lvl="0" indent="0">
              <a:spcBef>
                <a:spcPts val="0"/>
              </a:spcBef>
              <a:spcAft>
                <a:spcPts val="0"/>
              </a:spcAft>
              <a:buNone/>
            </a:pPr>
            <a:r>
              <a:rPr lang="en" dirty="0"/>
              <a:t>[Allow time for students to respond, then advance the screen to show the Fight BAC graphic.</a:t>
            </a:r>
            <a:endParaRPr dirty="0"/>
          </a:p>
          <a:p>
            <a:pPr marL="0" lvl="0" indent="0">
              <a:spcBef>
                <a:spcPts val="0"/>
              </a:spcBef>
              <a:spcAft>
                <a:spcPts val="0"/>
              </a:spcAft>
              <a:buNone/>
            </a:pPr>
            <a:endParaRPr dirty="0"/>
          </a:p>
          <a:p>
            <a:pPr marL="0" lvl="0" indent="0">
              <a:spcBef>
                <a:spcPts val="0"/>
              </a:spcBef>
              <a:spcAft>
                <a:spcPts val="0"/>
              </a:spcAft>
              <a:buNone/>
            </a:pPr>
            <a:r>
              <a:rPr lang="en" dirty="0"/>
              <a:t>Say:  Almost everyone raised their hand!  I’m impressed!!  Let’s do them together.  CLEAN...SEPARATE...COOK...and CHILL!!</a:t>
            </a:r>
            <a:endParaRPr dirty="0"/>
          </a:p>
          <a:p>
            <a:pPr marL="0" lvl="0" indent="0">
              <a:spcBef>
                <a:spcPts val="0"/>
              </a:spcBef>
              <a:spcAft>
                <a:spcPts val="0"/>
              </a:spcAft>
              <a:buNone/>
            </a:pPr>
            <a:endParaRPr dirty="0"/>
          </a:p>
          <a:p>
            <a:pPr marL="0" lvl="0" indent="0">
              <a:spcBef>
                <a:spcPts val="0"/>
              </a:spcBef>
              <a:spcAft>
                <a:spcPts val="0"/>
              </a:spcAft>
              <a:buNone/>
            </a:pPr>
            <a:endParaRPr dirty="0"/>
          </a:p>
          <a:p>
            <a:pPr marL="0" lvl="0" indent="0">
              <a:spcBef>
                <a:spcPts val="0"/>
              </a:spcBef>
              <a:spcAft>
                <a:spcPts val="0"/>
              </a:spcAft>
              <a:buNone/>
            </a:pPr>
            <a:endParaRPr dirty="0"/>
          </a:p>
          <a:p>
            <a:pPr marL="0" lvl="0" indent="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4eced873c_0_19: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Google Shape;67;g34eced873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dirty="0">
                <a:solidFill>
                  <a:schemeClr val="dk1"/>
                </a:solidFill>
              </a:rPr>
              <a:t>ASK:  Would someone share their progress on reaching their S.N.A.C.K. this past week?  What was one of your goals and how many days did you reach it?</a:t>
            </a:r>
            <a:endParaRPr dirty="0">
              <a:solidFill>
                <a:schemeClr val="dk1"/>
              </a:solidFill>
            </a:endParaRPr>
          </a:p>
          <a:p>
            <a:pPr marL="0" lvl="0" indent="0">
              <a:spcBef>
                <a:spcPts val="0"/>
              </a:spcBef>
              <a:spcAft>
                <a:spcPts val="0"/>
              </a:spcAft>
              <a:buNone/>
            </a:pPr>
            <a:r>
              <a:rPr lang="en" dirty="0">
                <a:solidFill>
                  <a:schemeClr val="dk1"/>
                </a:solidFill>
              </a:rPr>
              <a:t>[Allow time for students to respond.</a:t>
            </a:r>
            <a:endParaRPr dirty="0">
              <a:solidFill>
                <a:schemeClr val="dk1"/>
              </a:solidFill>
            </a:endParaRPr>
          </a:p>
          <a:p>
            <a:pPr marL="0" lvl="0" indent="0">
              <a:spcBef>
                <a:spcPts val="0"/>
              </a:spcBef>
              <a:spcAft>
                <a:spcPts val="0"/>
              </a:spcAft>
              <a:buNone/>
            </a:pPr>
            <a:endParaRPr dirty="0">
              <a:solidFill>
                <a:schemeClr val="dk1"/>
              </a:solidFill>
            </a:endParaRPr>
          </a:p>
          <a:p>
            <a:pPr marL="0" lvl="0" indent="0">
              <a:spcBef>
                <a:spcPts val="0"/>
              </a:spcBef>
              <a:spcAft>
                <a:spcPts val="0"/>
              </a:spcAft>
              <a:buNone/>
            </a:pPr>
            <a:r>
              <a:rPr lang="en" dirty="0">
                <a:solidFill>
                  <a:schemeClr val="dk1"/>
                </a:solidFill>
              </a:rPr>
              <a:t>ASK:  Did anyone try a new food? If so, what was it and did you like it?</a:t>
            </a:r>
            <a:endParaRPr dirty="0">
              <a:solidFill>
                <a:schemeClr val="dk1"/>
              </a:solidFill>
            </a:endParaRPr>
          </a:p>
          <a:p>
            <a:pPr marL="0" lvl="0" indent="0">
              <a:spcBef>
                <a:spcPts val="0"/>
              </a:spcBef>
              <a:spcAft>
                <a:spcPts val="0"/>
              </a:spcAft>
              <a:buNone/>
            </a:pPr>
            <a:r>
              <a:rPr lang="en" dirty="0">
                <a:solidFill>
                  <a:schemeClr val="dk1"/>
                </a:solidFill>
              </a:rPr>
              <a:t>[Allow time for students to respond.</a:t>
            </a:r>
            <a:endParaRPr dirty="0">
              <a:solidFill>
                <a:schemeClr val="dk1"/>
              </a:solidFill>
            </a:endParaRPr>
          </a:p>
          <a:p>
            <a:pPr marL="0" lvl="0" indent="0">
              <a:spcBef>
                <a:spcPts val="0"/>
              </a:spcBef>
              <a:spcAft>
                <a:spcPts val="0"/>
              </a:spcAft>
              <a:buClr>
                <a:schemeClr val="dk1"/>
              </a:buClr>
              <a:buSzPts val="1100"/>
              <a:buFont typeface="Arial"/>
              <a:buNone/>
            </a:pPr>
            <a:r>
              <a:rPr lang="en" dirty="0">
                <a:solidFill>
                  <a:schemeClr val="dk1"/>
                </a:solidFill>
              </a:rPr>
              <a:t> </a:t>
            </a:r>
            <a:endParaRPr dirty="0">
              <a:solidFill>
                <a:schemeClr val="dk1"/>
              </a:solidFill>
            </a:endParaRPr>
          </a:p>
          <a:p>
            <a:pPr marL="0" lvl="0" indent="0">
              <a:spcBef>
                <a:spcPts val="0"/>
              </a:spcBef>
              <a:spcAft>
                <a:spcPts val="0"/>
              </a:spcAft>
              <a:buNone/>
            </a:pPr>
            <a:r>
              <a:rPr lang="en" dirty="0">
                <a:solidFill>
                  <a:schemeClr val="dk1"/>
                </a:solidFill>
              </a:rPr>
              <a:t>Say:  Raise your hands if you were able to reach your fitness goals at least 5 days this week.</a:t>
            </a:r>
            <a:endParaRPr dirty="0">
              <a:solidFill>
                <a:schemeClr val="dk1"/>
              </a:solidFill>
            </a:endParaRPr>
          </a:p>
          <a:p>
            <a:pPr marL="0" lvl="0" indent="0">
              <a:spcBef>
                <a:spcPts val="0"/>
              </a:spcBef>
              <a:spcAft>
                <a:spcPts val="0"/>
              </a:spcAft>
              <a:buNone/>
            </a:pPr>
            <a:r>
              <a:rPr lang="en" dirty="0">
                <a:solidFill>
                  <a:schemeClr val="dk1"/>
                </a:solidFill>
              </a:rPr>
              <a:t>[Allow time for students to respond.</a:t>
            </a:r>
            <a:endParaRPr dirty="0">
              <a:solidFill>
                <a:schemeClr val="dk1"/>
              </a:solidFill>
            </a:endParaRPr>
          </a:p>
          <a:p>
            <a:pPr marL="0" lvl="0" indent="0">
              <a:spcBef>
                <a:spcPts val="0"/>
              </a:spcBef>
              <a:spcAft>
                <a:spcPts val="0"/>
              </a:spcAft>
              <a:buNone/>
            </a:pPr>
            <a:endParaRPr dirty="0">
              <a:solidFill>
                <a:schemeClr val="dk1"/>
              </a:solidFill>
            </a:endParaRPr>
          </a:p>
          <a:p>
            <a:pPr marL="0" lvl="0" indent="0">
              <a:spcBef>
                <a:spcPts val="0"/>
              </a:spcBef>
              <a:spcAft>
                <a:spcPts val="0"/>
              </a:spcAft>
              <a:buNone/>
            </a:pPr>
            <a:r>
              <a:rPr lang="en" dirty="0">
                <a:solidFill>
                  <a:schemeClr val="dk1"/>
                </a:solidFill>
              </a:rPr>
              <a:t>Say:  Raise your hands if you were able to reach your nutrition goals at least 5 days this week.</a:t>
            </a:r>
            <a:endParaRPr dirty="0">
              <a:solidFill>
                <a:schemeClr val="dk1"/>
              </a:solidFill>
            </a:endParaRPr>
          </a:p>
          <a:p>
            <a:pPr marL="0" lvl="0" indent="0">
              <a:spcBef>
                <a:spcPts val="0"/>
              </a:spcBef>
              <a:spcAft>
                <a:spcPts val="0"/>
              </a:spcAft>
              <a:buClr>
                <a:schemeClr val="dk1"/>
              </a:buClr>
              <a:buSzPts val="1100"/>
              <a:buFont typeface="Arial"/>
              <a:buNone/>
            </a:pPr>
            <a:r>
              <a:rPr lang="en" dirty="0">
                <a:solidFill>
                  <a:schemeClr val="dk1"/>
                </a:solidFill>
              </a:rPr>
              <a:t>[Allow time for students to respond.</a:t>
            </a:r>
            <a:endParaRPr dirty="0">
              <a:solidFill>
                <a:schemeClr val="dk1"/>
              </a:solidFill>
            </a:endParaRPr>
          </a:p>
          <a:p>
            <a:pPr marL="0" lvl="0" indent="0">
              <a:spcBef>
                <a:spcPts val="0"/>
              </a:spcBef>
              <a:spcAft>
                <a:spcPts val="0"/>
              </a:spcAft>
              <a:buClr>
                <a:schemeClr val="dk1"/>
              </a:buClr>
              <a:buSzPts val="1100"/>
              <a:buFont typeface="Arial"/>
              <a:buNone/>
            </a:pPr>
            <a:endParaRPr dirty="0">
              <a:solidFill>
                <a:schemeClr val="dk1"/>
              </a:solidFill>
            </a:endParaRPr>
          </a:p>
          <a:p>
            <a:pPr marL="0" lvl="0" indent="0">
              <a:spcBef>
                <a:spcPts val="0"/>
              </a:spcBef>
              <a:spcAft>
                <a:spcPts val="0"/>
              </a:spcAft>
              <a:buClr>
                <a:schemeClr val="dk1"/>
              </a:buClr>
              <a:buSzPts val="1100"/>
              <a:buFont typeface="Arial"/>
              <a:buNone/>
            </a:pPr>
            <a:r>
              <a:rPr lang="en" dirty="0">
                <a:solidFill>
                  <a:schemeClr val="dk1"/>
                </a:solidFill>
              </a:rPr>
              <a:t>Say:  Great job, everyone!  I’m so proud of you for working towards your goals this week. </a:t>
            </a:r>
          </a:p>
          <a:p>
            <a:pPr marL="0" lvl="0" indent="0">
              <a:spcBef>
                <a:spcPts val="0"/>
              </a:spcBef>
              <a:spcAft>
                <a:spcPts val="0"/>
              </a:spcAft>
              <a:buClr>
                <a:schemeClr val="dk1"/>
              </a:buClr>
              <a:buSzPts val="1100"/>
              <a:buFont typeface="Arial"/>
              <a:buNone/>
            </a:pPr>
            <a:endParaRPr lang="en" dirty="0">
              <a:solidFill>
                <a:schemeClr val="dk1"/>
              </a:solidFill>
            </a:endParaRPr>
          </a:p>
          <a:p>
            <a:pPr marL="0" lvl="0" indent="0">
              <a:spcBef>
                <a:spcPts val="0"/>
              </a:spcBef>
              <a:spcAft>
                <a:spcPts val="0"/>
              </a:spcAft>
              <a:buClr>
                <a:schemeClr val="dk1"/>
              </a:buClr>
              <a:buSzPts val="1100"/>
              <a:buFont typeface="Arial"/>
              <a:buNone/>
            </a:pPr>
            <a:r>
              <a:rPr lang="en" dirty="0">
                <a:solidFill>
                  <a:schemeClr val="dk1"/>
                </a:solidFill>
              </a:rPr>
              <a:t>Today’s lesson is:  Serve up Your Grains, Vegetables, and Fruits.  Today, we will learn how:</a:t>
            </a:r>
          </a:p>
          <a:p>
            <a:pPr lvl="0"/>
            <a:r>
              <a:rPr lang="en-US" sz="1100" b="0" i="0" u="none" strike="noStrike" cap="none" dirty="0">
                <a:solidFill>
                  <a:srgbClr val="000000"/>
                </a:solidFill>
                <a:effectLst/>
                <a:latin typeface="Arial"/>
                <a:ea typeface="Arial"/>
                <a:cs typeface="Arial"/>
                <a:sym typeface="Arial"/>
              </a:rPr>
              <a:t>Eating a variety of grains, vegetables, and fruits provides us with fiber, vitamins, and minerals.</a:t>
            </a:r>
          </a:p>
          <a:p>
            <a:pPr lvl="0"/>
            <a:r>
              <a:rPr lang="en-US" sz="1100" b="0" i="0" u="none" strike="noStrike" cap="none" dirty="0">
                <a:solidFill>
                  <a:srgbClr val="000000"/>
                </a:solidFill>
                <a:effectLst/>
                <a:latin typeface="Arial"/>
                <a:ea typeface="Arial"/>
                <a:cs typeface="Arial"/>
                <a:sym typeface="Arial"/>
              </a:rPr>
              <a:t>Grains give you the energy to run, learn, work, and play.</a:t>
            </a:r>
          </a:p>
          <a:p>
            <a:pPr lvl="0"/>
            <a:r>
              <a:rPr lang="en-US" sz="1100" b="0" i="0" u="none" strike="noStrike" cap="none" dirty="0">
                <a:solidFill>
                  <a:srgbClr val="000000"/>
                </a:solidFill>
                <a:effectLst/>
                <a:latin typeface="Arial"/>
                <a:ea typeface="Arial"/>
                <a:cs typeface="Arial"/>
                <a:sym typeface="Arial"/>
              </a:rPr>
              <a:t>Fruits and vegetables have essential vitamins and minerals to keep you from getting sick and heal cuts or bruises.</a:t>
            </a:r>
          </a:p>
          <a:p>
            <a:pPr marL="0" lvl="0" indent="0">
              <a:spcBef>
                <a:spcPts val="0"/>
              </a:spcBef>
              <a:spcAft>
                <a:spcPts val="0"/>
              </a:spcAft>
              <a:buClr>
                <a:schemeClr val="dk1"/>
              </a:buClr>
              <a:buSzPts val="1100"/>
              <a:buFont typeface="Arial"/>
              <a:buNone/>
            </a:pPr>
            <a:endParaRPr dirty="0">
              <a:solidFill>
                <a:schemeClr val="dk1"/>
              </a:solidFill>
            </a:endParaRPr>
          </a:p>
          <a:p>
            <a:pPr marL="0" lvl="0" indent="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d5e5a5ebc_0_5: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Google Shape;73;g1d5e5a5eb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[Educator Note:  Only the left side of the screen will appear at first.  </a:t>
            </a:r>
            <a:endParaRPr dirty="0"/>
          </a:p>
          <a:p>
            <a:pPr marL="0" lvl="0" indent="0">
              <a:spcBef>
                <a:spcPts val="0"/>
              </a:spcBef>
              <a:spcAft>
                <a:spcPts val="0"/>
              </a:spcAft>
              <a:buNone/>
            </a:pPr>
            <a:endParaRPr lang="en" dirty="0"/>
          </a:p>
          <a:p>
            <a:pPr marL="0" lvl="0" indent="0">
              <a:spcBef>
                <a:spcPts val="0"/>
              </a:spcBef>
              <a:spcAft>
                <a:spcPts val="0"/>
              </a:spcAft>
              <a:buNone/>
            </a:pPr>
            <a:r>
              <a:rPr lang="en" dirty="0"/>
              <a:t>Say: Take a look at MyPlate.  Today, we’re going to talk about three of the food groups: grains, vegetables, and fruits. </a:t>
            </a:r>
          </a:p>
          <a:p>
            <a:pPr marL="0" lvl="0" indent="0">
              <a:spcBef>
                <a:spcPts val="0"/>
              </a:spcBef>
              <a:spcAft>
                <a:spcPts val="0"/>
              </a:spcAft>
              <a:buNone/>
            </a:pPr>
            <a:endParaRPr lang="en" dirty="0"/>
          </a:p>
          <a:p>
            <a:pPr marL="0" lvl="0" indent="0">
              <a:spcBef>
                <a:spcPts val="0"/>
              </a:spcBef>
              <a:spcAft>
                <a:spcPts val="0"/>
              </a:spcAft>
              <a:buNone/>
            </a:pPr>
            <a:r>
              <a:rPr lang="en" dirty="0"/>
              <a:t>ASK: Can anyone tell me what colors represent these groups?</a:t>
            </a:r>
          </a:p>
          <a:p>
            <a:pPr marL="0" lvl="0" indent="0">
              <a:spcBef>
                <a:spcPts val="0"/>
              </a:spcBef>
              <a:spcAft>
                <a:spcPts val="0"/>
              </a:spcAft>
              <a:buNone/>
            </a:pPr>
            <a:r>
              <a:rPr lang="en" dirty="0"/>
              <a:t>[Allow students to respond. (orange, green, red)</a:t>
            </a:r>
          </a:p>
          <a:p>
            <a:pPr marL="0" lvl="0" indent="0">
              <a:spcBef>
                <a:spcPts val="0"/>
              </a:spcBef>
              <a:spcAft>
                <a:spcPts val="0"/>
              </a:spcAft>
              <a:buNone/>
            </a:pPr>
            <a:endParaRPr dirty="0"/>
          </a:p>
          <a:p>
            <a:pPr marL="0" lvl="0" indent="0">
              <a:spcBef>
                <a:spcPts val="0"/>
              </a:spcBef>
              <a:spcAft>
                <a:spcPts val="0"/>
              </a:spcAft>
              <a:buNone/>
            </a:pPr>
            <a:r>
              <a:rPr lang="en" dirty="0"/>
              <a:t>ASK: Can anyone tell me how much of your plate should be filled with vegetables and fruits?  What about grains?</a:t>
            </a:r>
            <a:endParaRPr dirty="0"/>
          </a:p>
          <a:p>
            <a:pPr marL="0" lvl="0" indent="0">
              <a:spcBef>
                <a:spcPts val="0"/>
              </a:spcBef>
              <a:spcAft>
                <a:spcPts val="0"/>
              </a:spcAft>
              <a:buNone/>
            </a:pPr>
            <a:r>
              <a:rPr lang="en" dirty="0"/>
              <a:t>[Allow time for students to answer. (half the plate; and one quarter)</a:t>
            </a:r>
          </a:p>
          <a:p>
            <a:pPr marL="0" lvl="0" indent="0">
              <a:spcBef>
                <a:spcPts val="0"/>
              </a:spcBef>
              <a:spcAft>
                <a:spcPts val="0"/>
              </a:spcAft>
              <a:buNone/>
            </a:pPr>
            <a:endParaRPr lang="en" dirty="0"/>
          </a:p>
          <a:p>
            <a:pPr marL="0" lvl="0" indent="0">
              <a:spcBef>
                <a:spcPts val="0"/>
              </a:spcBef>
              <a:spcAft>
                <a:spcPts val="0"/>
              </a:spcAft>
              <a:buNone/>
            </a:pPr>
            <a:r>
              <a:rPr lang="en" dirty="0"/>
              <a:t>ASK:  When you add those together, how much of your plate should be these foods?</a:t>
            </a:r>
          </a:p>
          <a:p>
            <a:pPr marL="0" lvl="0" indent="0">
              <a:spcBef>
                <a:spcPts val="0"/>
              </a:spcBef>
              <a:spcAft>
                <a:spcPts val="0"/>
              </a:spcAft>
              <a:buNone/>
            </a:pPr>
            <a:r>
              <a:rPr lang="en" dirty="0"/>
              <a:t>[Allow students to respond. (three quarters – can demonstrate fraction math if students have trouble responding. ½ + ¼  - common denominator if 4, so multiply to change ½ to a quarter fraction ½ x2 = 2/4 2/4 + ¼ = ¾ )</a:t>
            </a:r>
            <a:endParaRPr dirty="0"/>
          </a:p>
          <a:p>
            <a:pPr marL="0" lvl="0" indent="0">
              <a:spcBef>
                <a:spcPts val="0"/>
              </a:spcBef>
              <a:spcAft>
                <a:spcPts val="0"/>
              </a:spcAft>
              <a:buNone/>
            </a:pPr>
            <a:endParaRPr dirty="0"/>
          </a:p>
          <a:p>
            <a:pPr marL="0" lvl="0" indent="0">
              <a:spcBef>
                <a:spcPts val="0"/>
              </a:spcBef>
              <a:spcAft>
                <a:spcPts val="0"/>
              </a:spcAft>
              <a:buNone/>
            </a:pPr>
            <a:r>
              <a:rPr lang="en" dirty="0"/>
              <a:t>Say: That’s right!  When we think about our meals, think about the plate and how much of each food group should be on it. When you eat a variety of foods from each group every day you will have better health.</a:t>
            </a:r>
            <a:endParaRPr dirty="0"/>
          </a:p>
          <a:p>
            <a:pPr marL="0" lvl="0" indent="0">
              <a:spcBef>
                <a:spcPts val="0"/>
              </a:spcBef>
              <a:spcAft>
                <a:spcPts val="0"/>
              </a:spcAft>
              <a:buNone/>
            </a:pPr>
            <a:endParaRPr dirty="0"/>
          </a:p>
          <a:p>
            <a:pPr marL="0" lvl="0" indent="0">
              <a:spcBef>
                <a:spcPts val="0"/>
              </a:spcBef>
              <a:spcAft>
                <a:spcPts val="0"/>
              </a:spcAft>
              <a:buNone/>
            </a:pPr>
            <a:r>
              <a:rPr lang="en" dirty="0"/>
              <a:t>[Educator Note:  As you discuss what these food groups give us, advance the slide to reveal each word: Fiber, Vitamins, and Minerals.</a:t>
            </a:r>
            <a:endParaRPr dirty="0"/>
          </a:p>
          <a:p>
            <a:pPr marL="0" lvl="0" indent="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SAY:  These food groups provide us with three things important to our health. </a:t>
            </a:r>
            <a:r>
              <a:rPr lang="en" dirty="0"/>
              <a:t>Grains, vegetables, and fruits give us fiber, vitamins, and minerals. Fiber, vitamins, and minerals help our bodies to stay healthy and help prevent us from getting sick. When we eat enough grains, vegetables and fruits on a daily basis AND enough variety of these foods, our body has nutrients it needs to keep us healthy, Most of us don’t eat enough of these foods on daily basis. Today we’ll talk about how to choose more of these delicious and healthy foods.</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d5e5a5ebc_0_10: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Google Shape;80;g1d5e5a5eb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[Educator note:  Be sure to have the MyPlate poster hanging up for reference.</a:t>
            </a:r>
            <a:endParaRPr dirty="0"/>
          </a:p>
          <a:p>
            <a:pPr marL="0" lvl="0" indent="0">
              <a:spcBef>
                <a:spcPts val="0"/>
              </a:spcBef>
              <a:spcAft>
                <a:spcPts val="0"/>
              </a:spcAft>
              <a:buNone/>
            </a:pPr>
            <a:endParaRPr dirty="0"/>
          </a:p>
          <a:p>
            <a:pPr marL="0" lvl="0" indent="0">
              <a:spcBef>
                <a:spcPts val="0"/>
              </a:spcBef>
              <a:spcAft>
                <a:spcPts val="0"/>
              </a:spcAft>
              <a:buNone/>
            </a:pPr>
            <a:r>
              <a:rPr lang="en" dirty="0"/>
              <a:t>Say: Let’s all turn to page 8 in the workbook please! </a:t>
            </a:r>
            <a:endParaRPr dirty="0"/>
          </a:p>
          <a:p>
            <a:pPr marL="0" lvl="0" indent="0">
              <a:spcBef>
                <a:spcPts val="0"/>
              </a:spcBef>
              <a:spcAft>
                <a:spcPts val="0"/>
              </a:spcAft>
              <a:buNone/>
            </a:pPr>
            <a:r>
              <a:rPr lang="en" dirty="0"/>
              <a:t>[Allow time for students to get to page 8.</a:t>
            </a:r>
            <a:endParaRPr dirty="0"/>
          </a:p>
          <a:p>
            <a:pPr marL="0" lvl="0" indent="0">
              <a:spcBef>
                <a:spcPts val="0"/>
              </a:spcBef>
              <a:spcAft>
                <a:spcPts val="0"/>
              </a:spcAft>
              <a:buNone/>
            </a:pPr>
            <a:endParaRPr dirty="0"/>
          </a:p>
          <a:p>
            <a:pPr marL="0" lvl="0" indent="0">
              <a:spcBef>
                <a:spcPts val="0"/>
              </a:spcBef>
              <a:spcAft>
                <a:spcPts val="0"/>
              </a:spcAft>
              <a:buNone/>
            </a:pPr>
            <a:r>
              <a:rPr lang="en" dirty="0"/>
              <a:t>Say: On page 8, we are looking at the amounts of grains, vegetables and fruits you need every day. Fill in the blanks with how many ounces of grains, cups of vegetables, and cups of fruits you need every day. We determined these amounts last week, so you can find this information on page 1 in your workbook.  At the bottom of the page, write down your favorite fruit and vegetable on the blank lines.</a:t>
            </a:r>
            <a:endParaRPr dirty="0"/>
          </a:p>
          <a:p>
            <a:pPr marL="0" lvl="0" indent="0">
              <a:spcBef>
                <a:spcPts val="0"/>
              </a:spcBef>
              <a:spcAft>
                <a:spcPts val="0"/>
              </a:spcAft>
              <a:buNone/>
            </a:pPr>
            <a:endParaRPr dirty="0"/>
          </a:p>
          <a:p>
            <a:pPr marL="0" lvl="0" indent="0">
              <a:spcBef>
                <a:spcPts val="0"/>
              </a:spcBef>
              <a:spcAft>
                <a:spcPts val="0"/>
              </a:spcAft>
              <a:buNone/>
            </a:pPr>
            <a:r>
              <a:rPr lang="en" dirty="0"/>
              <a:t>[Allow time for students for complete the activity.  </a:t>
            </a:r>
            <a:endParaRPr dirty="0"/>
          </a:p>
          <a:p>
            <a:pPr marL="0" lvl="0" indent="0">
              <a:spcBef>
                <a:spcPts val="0"/>
              </a:spcBef>
              <a:spcAft>
                <a:spcPts val="0"/>
              </a:spcAft>
              <a:buNone/>
            </a:pPr>
            <a:endParaRPr dirty="0"/>
          </a:p>
          <a:p>
            <a:pPr marL="0" lvl="0" indent="0">
              <a:spcBef>
                <a:spcPts val="0"/>
              </a:spcBef>
              <a:spcAft>
                <a:spcPts val="0"/>
              </a:spcAft>
              <a:buNone/>
            </a:pPr>
            <a:r>
              <a:rPr lang="en" dirty="0"/>
              <a:t>ASK: How many ounces of grains do we need every day?</a:t>
            </a:r>
            <a:endParaRPr dirty="0"/>
          </a:p>
          <a:p>
            <a:pPr marL="0" lvl="0" indent="0">
              <a:spcBef>
                <a:spcPts val="0"/>
              </a:spcBef>
              <a:spcAft>
                <a:spcPts val="0"/>
              </a:spcAft>
              <a:buNone/>
            </a:pPr>
            <a:r>
              <a:rPr lang="en" dirty="0"/>
              <a:t>[Allow time for student to answer (5 ounces).</a:t>
            </a:r>
            <a:endParaRPr dirty="0"/>
          </a:p>
          <a:p>
            <a:pPr marL="0" lvl="0" indent="0">
              <a:spcBef>
                <a:spcPts val="0"/>
              </a:spcBef>
              <a:spcAft>
                <a:spcPts val="0"/>
              </a:spcAft>
              <a:buNone/>
            </a:pPr>
            <a:endParaRPr dirty="0"/>
          </a:p>
          <a:p>
            <a:pPr marL="0" lvl="0" indent="0">
              <a:spcBef>
                <a:spcPts val="0"/>
              </a:spcBef>
              <a:spcAft>
                <a:spcPts val="0"/>
              </a:spcAft>
              <a:buNone/>
            </a:pPr>
            <a:r>
              <a:rPr lang="en" dirty="0"/>
              <a:t>ASK: What answer did you put for how many cups of vegetables we need each day?</a:t>
            </a:r>
            <a:endParaRPr dirty="0"/>
          </a:p>
          <a:p>
            <a:pPr marL="0" lvl="0" indent="0">
              <a:spcBef>
                <a:spcPts val="0"/>
              </a:spcBef>
              <a:spcAft>
                <a:spcPts val="0"/>
              </a:spcAft>
              <a:buNone/>
            </a:pPr>
            <a:r>
              <a:rPr lang="en" dirty="0"/>
              <a:t>[Allow time for students to give respond (2 ½ cups).</a:t>
            </a:r>
            <a:endParaRPr dirty="0"/>
          </a:p>
          <a:p>
            <a:pPr marL="0" lvl="0" indent="0">
              <a:spcBef>
                <a:spcPts val="0"/>
              </a:spcBef>
              <a:spcAft>
                <a:spcPts val="0"/>
              </a:spcAft>
              <a:buNone/>
            </a:pPr>
            <a:endParaRPr dirty="0"/>
          </a:p>
          <a:p>
            <a:pPr marL="0" lvl="0" indent="0">
              <a:spcBef>
                <a:spcPts val="0"/>
              </a:spcBef>
              <a:spcAft>
                <a:spcPts val="0"/>
              </a:spcAft>
              <a:buNone/>
            </a:pPr>
            <a:r>
              <a:rPr lang="en" dirty="0"/>
              <a:t>ASK: How many cups of fruit does our body need every day?</a:t>
            </a:r>
            <a:endParaRPr dirty="0"/>
          </a:p>
          <a:p>
            <a:pPr marL="0" lvl="0" indent="0">
              <a:spcBef>
                <a:spcPts val="0"/>
              </a:spcBef>
              <a:spcAft>
                <a:spcPts val="0"/>
              </a:spcAft>
              <a:buNone/>
            </a:pPr>
            <a:r>
              <a:rPr lang="en" dirty="0"/>
              <a:t>[Allow time for students to respond (1 ½ cups).</a:t>
            </a:r>
            <a:endParaRPr dirty="0"/>
          </a:p>
          <a:p>
            <a:pPr marL="0" lvl="0" indent="0">
              <a:spcBef>
                <a:spcPts val="0"/>
              </a:spcBef>
              <a:spcAft>
                <a:spcPts val="0"/>
              </a:spcAft>
              <a:buNone/>
            </a:pPr>
            <a:endParaRPr dirty="0"/>
          </a:p>
          <a:p>
            <a:pPr marL="0" lvl="0" indent="0">
              <a:spcBef>
                <a:spcPts val="0"/>
              </a:spcBef>
              <a:spcAft>
                <a:spcPts val="0"/>
              </a:spcAft>
              <a:buNone/>
            </a:pPr>
            <a:r>
              <a:rPr lang="en" dirty="0"/>
              <a:t>Say: Great job everyone! Choosing a variety of each of these foods everyday will help keep you healthy.  Grains give you the energy to run, learn, work and play. We need the vitamins and minerals from the fruits and vegetables to prevent us from getting sick and to help heal cuts and bruises.</a:t>
            </a:r>
            <a:endParaRPr dirty="0"/>
          </a:p>
          <a:p>
            <a:pPr marL="0" lvl="0" indent="0">
              <a:spcBef>
                <a:spcPts val="0"/>
              </a:spcBef>
              <a:spcAft>
                <a:spcPts val="0"/>
              </a:spcAft>
              <a:buNone/>
            </a:pPr>
            <a:endParaRPr dirty="0"/>
          </a:p>
          <a:p>
            <a:pPr marL="0" lvl="0" indent="0">
              <a:spcBef>
                <a:spcPts val="0"/>
              </a:spcBef>
              <a:spcAft>
                <a:spcPts val="0"/>
              </a:spcAft>
              <a:buNone/>
            </a:pPr>
            <a:r>
              <a:rPr lang="en" dirty="0"/>
              <a:t>ASK: Who wants to share their favorite fruit and vegetable with the class?</a:t>
            </a:r>
            <a:endParaRPr dirty="0"/>
          </a:p>
          <a:p>
            <a:pPr marL="0" lvl="0" indent="0">
              <a:spcBef>
                <a:spcPts val="0"/>
              </a:spcBef>
              <a:spcAft>
                <a:spcPts val="0"/>
              </a:spcAft>
              <a:buNone/>
            </a:pPr>
            <a:r>
              <a:rPr lang="en" dirty="0"/>
              <a:t>[Allow time for a few students to respond.</a:t>
            </a:r>
          </a:p>
          <a:p>
            <a:pPr marL="0" lvl="0" indent="0">
              <a:spcBef>
                <a:spcPts val="0"/>
              </a:spcBef>
              <a:spcAft>
                <a:spcPts val="0"/>
              </a:spcAft>
              <a:buNone/>
            </a:pPr>
            <a:endParaRPr lang="en" dirty="0"/>
          </a:p>
          <a:p>
            <a:pPr marL="0" lvl="0" indent="0">
              <a:spcBef>
                <a:spcPts val="0"/>
              </a:spcBef>
              <a:spcAft>
                <a:spcPts val="0"/>
              </a:spcAft>
              <a:buNone/>
            </a:pPr>
            <a:r>
              <a:rPr lang="en" dirty="0"/>
              <a:t>Say: Fruits and vegetables come in a variety of colors: white, yellow/orange, green, blue/purple, and red.</a:t>
            </a:r>
          </a:p>
          <a:p>
            <a:pPr marL="0" lvl="0" indent="0">
              <a:spcBef>
                <a:spcPts val="0"/>
              </a:spcBef>
              <a:spcAft>
                <a:spcPts val="0"/>
              </a:spcAft>
              <a:buNone/>
            </a:pPr>
            <a:endParaRPr lang="en" dirty="0"/>
          </a:p>
          <a:p>
            <a:pPr marL="0" lvl="0" indent="0">
              <a:spcBef>
                <a:spcPts val="0"/>
              </a:spcBef>
              <a:spcAft>
                <a:spcPts val="0"/>
              </a:spcAft>
              <a:buNone/>
            </a:pPr>
            <a:r>
              <a:rPr lang="en" dirty="0"/>
              <a:t>ASK: Who can name a white fruit or vegetable? </a:t>
            </a:r>
            <a:r>
              <a:rPr lang="en-US" dirty="0"/>
              <a:t>Yellow/orange</a:t>
            </a:r>
            <a:r>
              <a:rPr lang="en" dirty="0"/>
              <a:t>? Green? Blue/purple? Red?</a:t>
            </a:r>
          </a:p>
          <a:p>
            <a:pPr marL="0" lvl="0" indent="0">
              <a:spcBef>
                <a:spcPts val="0"/>
              </a:spcBef>
              <a:spcAft>
                <a:spcPts val="0"/>
              </a:spcAft>
              <a:buNone/>
            </a:pPr>
            <a:r>
              <a:rPr lang="en" dirty="0"/>
              <a:t>[Allow students to respond for each color.</a:t>
            </a:r>
          </a:p>
          <a:p>
            <a:pPr marL="0" lvl="0" indent="0">
              <a:spcBef>
                <a:spcPts val="0"/>
              </a:spcBef>
              <a:spcAft>
                <a:spcPts val="0"/>
              </a:spcAft>
              <a:buNone/>
            </a:pPr>
            <a:endParaRPr lang="en" dirty="0"/>
          </a:p>
          <a:p>
            <a:pPr marL="0" lvl="0" indent="0">
              <a:spcBef>
                <a:spcPts val="0"/>
              </a:spcBef>
              <a:spcAft>
                <a:spcPts val="0"/>
              </a:spcAft>
              <a:buNone/>
            </a:pPr>
            <a:r>
              <a:rPr lang="en" dirty="0"/>
              <a:t>SAY: Each color provides a specific set of vitamins and minerals that our bodies need.  For good health, we need to include fruits and vegetables of every color in the foods we eat.  </a:t>
            </a:r>
          </a:p>
          <a:p>
            <a:pPr marL="0" lvl="0" indent="0">
              <a:spcBef>
                <a:spcPts val="0"/>
              </a:spcBef>
              <a:spcAft>
                <a:spcPts val="0"/>
              </a:spcAft>
              <a:buNone/>
            </a:pPr>
            <a:endParaRPr lang="en" dirty="0"/>
          </a:p>
          <a:p>
            <a:pPr marL="0" lvl="0" indent="0">
              <a:spcBef>
                <a:spcPts val="0"/>
              </a:spcBef>
              <a:spcAft>
                <a:spcPts val="0"/>
              </a:spcAft>
              <a:buNone/>
            </a:pPr>
            <a:r>
              <a:rPr lang="en" dirty="0"/>
              <a:t>Optional activity:  Ask teacher to have students track the colors of fruits and vegetables they eat for the week to see if students are able to eat fruits and vegetables from every color group.</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d5e5a5ebc_0_15: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Google Shape;86;g1d5e5a5eb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a:p>
            <a:pPr marL="0" lvl="0" indent="0">
              <a:spcBef>
                <a:spcPts val="0"/>
              </a:spcBef>
              <a:spcAft>
                <a:spcPts val="0"/>
              </a:spcAft>
              <a:buNone/>
            </a:pPr>
            <a:r>
              <a:rPr lang="en" dirty="0"/>
              <a:t>[Educator Note: students will need crayons or markers to complete this activity.  </a:t>
            </a:r>
            <a:endParaRPr dirty="0"/>
          </a:p>
          <a:p>
            <a:pPr marL="0" lvl="0" indent="0">
              <a:spcBef>
                <a:spcPts val="0"/>
              </a:spcBef>
              <a:spcAft>
                <a:spcPts val="0"/>
              </a:spcAft>
              <a:buNone/>
            </a:pPr>
            <a:endParaRPr dirty="0"/>
          </a:p>
          <a:p>
            <a:pPr marL="0" lvl="0" indent="0">
              <a:spcBef>
                <a:spcPts val="0"/>
              </a:spcBef>
              <a:spcAft>
                <a:spcPts val="0"/>
              </a:spcAft>
              <a:buNone/>
            </a:pPr>
            <a:r>
              <a:rPr lang="en" dirty="0"/>
              <a:t>[Optional Activity:  You can also use the 3-part grain model provided with your Teen Cuisine Curriculum with this activity to further explain what is lost when the grain is refined.</a:t>
            </a:r>
            <a:endParaRPr dirty="0"/>
          </a:p>
          <a:p>
            <a:pPr marL="0" lvl="0" indent="0">
              <a:spcBef>
                <a:spcPts val="0"/>
              </a:spcBef>
              <a:spcAft>
                <a:spcPts val="0"/>
              </a:spcAft>
              <a:buNone/>
            </a:pPr>
            <a:endParaRPr dirty="0"/>
          </a:p>
          <a:p>
            <a:pPr marL="0" lvl="0" indent="0">
              <a:spcBef>
                <a:spcPts val="0"/>
              </a:spcBef>
              <a:spcAft>
                <a:spcPts val="0"/>
              </a:spcAft>
              <a:buNone/>
            </a:pPr>
            <a:r>
              <a:rPr lang="en" dirty="0"/>
              <a:t>Say: Let’s begin today by focusing on the grains group.  Please turn to page 9 in your workbook. Grains are very important because they give us energy to think, grow, and play everyday!  As we choose foods from the grain group, we want to make at least half of our grains whole grains.  But what does that really mean?  A grain has three parts.  If all three parts are still present in the food, it is a whole grain.  If some parts have been removed, it is a refined grain.  It is important to choose whole grains because these grains contain the most fiber, vitamins, and minerals.</a:t>
            </a:r>
          </a:p>
          <a:p>
            <a:pPr marL="0" lvl="0" indent="0">
              <a:spcBef>
                <a:spcPts val="0"/>
              </a:spcBef>
              <a:spcAft>
                <a:spcPts val="0"/>
              </a:spcAft>
              <a:buNone/>
            </a:pPr>
            <a:endParaRPr lang="en" dirty="0"/>
          </a:p>
          <a:p>
            <a:pPr marL="0" lvl="0" indent="0">
              <a:spcBef>
                <a:spcPts val="0"/>
              </a:spcBef>
              <a:spcAft>
                <a:spcPts val="0"/>
              </a:spcAft>
              <a:buNone/>
            </a:pPr>
            <a:r>
              <a:rPr lang="en" dirty="0"/>
              <a:t>ASK:  You need 5 ounces of whole grains a day, so how many ounces should be whole grains?</a:t>
            </a:r>
          </a:p>
          <a:p>
            <a:pPr marL="0" lvl="0" indent="0">
              <a:spcBef>
                <a:spcPts val="0"/>
              </a:spcBef>
              <a:spcAft>
                <a:spcPts val="0"/>
              </a:spcAft>
              <a:buNone/>
            </a:pPr>
            <a:r>
              <a:rPr lang="en" dirty="0"/>
              <a:t>[Allow students to respond. (2 ½ ounces)</a:t>
            </a:r>
            <a:endParaRPr dirty="0"/>
          </a:p>
          <a:p>
            <a:pPr marL="0" lvl="0" indent="0">
              <a:spcBef>
                <a:spcPts val="0"/>
              </a:spcBef>
              <a:spcAft>
                <a:spcPts val="0"/>
              </a:spcAft>
              <a:buNone/>
            </a:pPr>
            <a:endParaRPr dirty="0"/>
          </a:p>
          <a:p>
            <a:pPr marL="0" lvl="0" indent="0">
              <a:spcBef>
                <a:spcPts val="0"/>
              </a:spcBef>
              <a:spcAft>
                <a:spcPts val="0"/>
              </a:spcAft>
              <a:buNone/>
            </a:pPr>
            <a:r>
              <a:rPr lang="en" dirty="0"/>
              <a:t>ASK: Can anyone name the 3 parts of a whole grain?  Here’s a hint: there is a word bank for you to use on page 9.</a:t>
            </a:r>
          </a:p>
          <a:p>
            <a:pPr marL="0" lvl="0" indent="0">
              <a:spcBef>
                <a:spcPts val="0"/>
              </a:spcBef>
              <a:spcAft>
                <a:spcPts val="0"/>
              </a:spcAft>
              <a:buNone/>
            </a:pPr>
            <a:r>
              <a:rPr lang="en" dirty="0"/>
              <a:t>[Allow time for students to answer (bran, endosperm and germ).</a:t>
            </a:r>
            <a:endParaRPr dirty="0"/>
          </a:p>
          <a:p>
            <a:pPr marL="0" lvl="0" indent="0">
              <a:spcBef>
                <a:spcPts val="0"/>
              </a:spcBef>
              <a:spcAft>
                <a:spcPts val="0"/>
              </a:spcAft>
              <a:buNone/>
            </a:pPr>
            <a:endParaRPr dirty="0"/>
          </a:p>
          <a:p>
            <a:pPr marL="0" lvl="0" indent="0">
              <a:spcBef>
                <a:spcPts val="0"/>
              </a:spcBef>
              <a:spcAft>
                <a:spcPts val="0"/>
              </a:spcAft>
              <a:buNone/>
            </a:pPr>
            <a:r>
              <a:rPr lang="en" dirty="0"/>
              <a:t>Say: That’s right! Now let’s identify each of the 3 parts of a whole grain and color each area a different color.</a:t>
            </a:r>
            <a:endParaRPr dirty="0"/>
          </a:p>
          <a:p>
            <a:pPr marL="0" lvl="0" indent="0">
              <a:spcBef>
                <a:spcPts val="0"/>
              </a:spcBef>
              <a:spcAft>
                <a:spcPts val="0"/>
              </a:spcAft>
              <a:buNone/>
            </a:pPr>
            <a:endParaRPr dirty="0"/>
          </a:p>
          <a:p>
            <a:pPr marL="0" lvl="0" indent="0">
              <a:spcBef>
                <a:spcPts val="0"/>
              </a:spcBef>
              <a:spcAft>
                <a:spcPts val="0"/>
              </a:spcAft>
              <a:buNone/>
            </a:pPr>
            <a:r>
              <a:rPr lang="en" dirty="0"/>
              <a:t>ASK:  Who thinks they know what the outer shell of the whole grain is called?</a:t>
            </a:r>
            <a:endParaRPr dirty="0"/>
          </a:p>
          <a:p>
            <a:pPr marL="0" lvl="0" indent="0">
              <a:spcBef>
                <a:spcPts val="0"/>
              </a:spcBef>
              <a:spcAft>
                <a:spcPts val="0"/>
              </a:spcAft>
              <a:buNone/>
            </a:pPr>
            <a:r>
              <a:rPr lang="en" dirty="0"/>
              <a:t>[Allow time for students to answer (bran). Click to advance slide to reveal the answer.</a:t>
            </a:r>
            <a:endParaRPr dirty="0"/>
          </a:p>
          <a:p>
            <a:pPr marL="0" lvl="0" indent="0">
              <a:spcBef>
                <a:spcPts val="0"/>
              </a:spcBef>
              <a:spcAft>
                <a:spcPts val="0"/>
              </a:spcAft>
              <a:buNone/>
            </a:pPr>
            <a:endParaRPr dirty="0"/>
          </a:p>
          <a:p>
            <a:pPr marL="0" lvl="0" indent="0">
              <a:spcBef>
                <a:spcPts val="0"/>
              </a:spcBef>
              <a:spcAft>
                <a:spcPts val="0"/>
              </a:spcAft>
              <a:buNone/>
            </a:pPr>
            <a:r>
              <a:rPr lang="en" dirty="0"/>
              <a:t>ASK:  Who can tell me what the inner shell the whole grain is called?  </a:t>
            </a:r>
            <a:endParaRPr dirty="0"/>
          </a:p>
          <a:p>
            <a:pPr marL="0" lvl="0" indent="0">
              <a:spcBef>
                <a:spcPts val="0"/>
              </a:spcBef>
              <a:spcAft>
                <a:spcPts val="0"/>
              </a:spcAft>
              <a:buNone/>
            </a:pPr>
            <a:r>
              <a:rPr lang="en" dirty="0"/>
              <a:t>[Allow time for students to answer (endosperm).  Click to advance slide to reveal the answer.</a:t>
            </a:r>
            <a:endParaRPr dirty="0"/>
          </a:p>
          <a:p>
            <a:pPr marL="0" lvl="0" indent="0">
              <a:spcBef>
                <a:spcPts val="0"/>
              </a:spcBef>
              <a:spcAft>
                <a:spcPts val="0"/>
              </a:spcAft>
              <a:buNone/>
            </a:pPr>
            <a:endParaRPr dirty="0"/>
          </a:p>
          <a:p>
            <a:pPr marL="0" lvl="0" indent="0">
              <a:spcBef>
                <a:spcPts val="0"/>
              </a:spcBef>
              <a:spcAft>
                <a:spcPts val="0"/>
              </a:spcAft>
              <a:buNone/>
            </a:pPr>
            <a:r>
              <a:rPr lang="en" dirty="0"/>
              <a:t>Say:  That’s right!  That leaves us with the center part of the whole grain called the germ.</a:t>
            </a:r>
            <a:endParaRPr dirty="0"/>
          </a:p>
          <a:p>
            <a:pPr marL="0" lvl="0" indent="0">
              <a:spcBef>
                <a:spcPts val="0"/>
              </a:spcBef>
              <a:spcAft>
                <a:spcPts val="0"/>
              </a:spcAft>
              <a:buNone/>
            </a:pPr>
            <a:r>
              <a:rPr lang="en" dirty="0"/>
              <a:t>[Advance slide to reveal the answer.</a:t>
            </a:r>
            <a:endParaRPr dirty="0"/>
          </a:p>
          <a:p>
            <a:pPr marL="0" lvl="0" indent="0">
              <a:spcBef>
                <a:spcPts val="0"/>
              </a:spcBef>
              <a:spcAft>
                <a:spcPts val="0"/>
              </a:spcAft>
              <a:buNone/>
            </a:pPr>
            <a:endParaRPr dirty="0"/>
          </a:p>
          <a:p>
            <a:pPr marL="0" lvl="0" indent="0">
              <a:spcBef>
                <a:spcPts val="0"/>
              </a:spcBef>
              <a:spcAft>
                <a:spcPts val="0"/>
              </a:spcAft>
              <a:buNone/>
            </a:pPr>
            <a:r>
              <a:rPr lang="en" dirty="0"/>
              <a:t>Say:  Good job everyone.  Go ahead and take a couple of minutes to color in the three sections.</a:t>
            </a:r>
            <a:endParaRPr dirty="0"/>
          </a:p>
          <a:p>
            <a:pPr marL="0" lvl="0" indent="0">
              <a:spcBef>
                <a:spcPts val="0"/>
              </a:spcBef>
              <a:spcAft>
                <a:spcPts val="0"/>
              </a:spcAft>
              <a:buNone/>
            </a:pPr>
            <a:r>
              <a:rPr lang="en" dirty="0"/>
              <a:t>[Allow time for students to complete the activity. </a:t>
            </a:r>
            <a:endParaRPr dirty="0"/>
          </a:p>
          <a:p>
            <a:pPr marL="0" lvl="0" indent="0">
              <a:spcBef>
                <a:spcPts val="0"/>
              </a:spcBef>
              <a:spcAft>
                <a:spcPts val="0"/>
              </a:spcAft>
              <a:buNone/>
            </a:pPr>
            <a:endParaRPr dirty="0"/>
          </a:p>
          <a:p>
            <a:pPr marL="0" lvl="0" indent="0">
              <a:spcBef>
                <a:spcPts val="0"/>
              </a:spcBef>
              <a:spcAft>
                <a:spcPts val="0"/>
              </a:spcAft>
              <a:buNone/>
            </a:pPr>
            <a:r>
              <a:rPr lang="en" dirty="0"/>
              <a:t>Say:  You can remember the three parts of the whole grain by using the acronym B.E.G. for bran, endosperm and germ.  When you go home, you want to BEG your parents to purchase more whole grain products</a:t>
            </a:r>
            <a:endParaRPr dirty="0"/>
          </a:p>
          <a:p>
            <a:pPr marL="0" lvl="0" indent="0">
              <a:spcBef>
                <a:spcPts val="0"/>
              </a:spcBef>
              <a:spcAft>
                <a:spcPts val="0"/>
              </a:spcAft>
              <a:buNone/>
            </a:pPr>
            <a:endParaRPr dirty="0"/>
          </a:p>
          <a:p>
            <a:pPr marL="0" lvl="0" indent="0">
              <a:spcBef>
                <a:spcPts val="0"/>
              </a:spcBef>
              <a:spcAft>
                <a:spcPts val="0"/>
              </a:spcAft>
              <a:buNone/>
            </a:pPr>
            <a:r>
              <a:rPr lang="en" dirty="0"/>
              <a:t>ASK: We should try to make sure that at least half of the grain products we eat each day are whole grain products.  What are the benefits of making at least half your grain whole grains every day?</a:t>
            </a:r>
            <a:endParaRPr dirty="0"/>
          </a:p>
          <a:p>
            <a:pPr marL="0" lvl="0" indent="0">
              <a:spcBef>
                <a:spcPts val="0"/>
              </a:spcBef>
              <a:spcAft>
                <a:spcPts val="0"/>
              </a:spcAft>
              <a:buNone/>
            </a:pPr>
            <a:r>
              <a:rPr lang="en" dirty="0"/>
              <a:t>[Allow time for students response (grains give us energy, fiber, vitamins and minerals).</a:t>
            </a:r>
            <a:endParaRPr dirty="0"/>
          </a:p>
          <a:p>
            <a:pPr marL="0" lvl="0" indent="0">
              <a:spcBef>
                <a:spcPts val="0"/>
              </a:spcBef>
              <a:spcAft>
                <a:spcPts val="0"/>
              </a:spcAft>
              <a:buNone/>
            </a:pPr>
            <a:endParaRPr dirty="0"/>
          </a:p>
          <a:p>
            <a:pPr marL="0" lvl="0" indent="0">
              <a:spcBef>
                <a:spcPts val="0"/>
              </a:spcBef>
              <a:spcAft>
                <a:spcPts val="0"/>
              </a:spcAft>
              <a:buNone/>
            </a:pPr>
            <a:r>
              <a:rPr lang="en" dirty="0"/>
              <a:t>ASK: What is one food that you love to eat that has whole grains?</a:t>
            </a:r>
            <a:endParaRPr dirty="0"/>
          </a:p>
          <a:p>
            <a:pPr marL="0" lvl="0" indent="0">
              <a:spcBef>
                <a:spcPts val="0"/>
              </a:spcBef>
              <a:spcAft>
                <a:spcPts val="0"/>
              </a:spcAft>
              <a:buNone/>
            </a:pPr>
            <a:r>
              <a:rPr lang="en" dirty="0"/>
              <a:t>[Allow time for student response. (answers will vary)</a:t>
            </a:r>
            <a:endParaRPr dirty="0"/>
          </a:p>
          <a:p>
            <a:pPr marL="0" lvl="0" indent="0">
              <a:spcBef>
                <a:spcPts val="0"/>
              </a:spcBef>
              <a:spcAft>
                <a:spcPts val="0"/>
              </a:spcAft>
              <a:buNone/>
            </a:pPr>
            <a:endParaRPr dirty="0"/>
          </a:p>
          <a:p>
            <a:pPr marL="0" lvl="0" indent="0">
              <a:spcBef>
                <a:spcPts val="0"/>
              </a:spcBef>
              <a:spcAft>
                <a:spcPts val="0"/>
              </a:spcAft>
              <a:buNone/>
            </a:pPr>
            <a:r>
              <a:rPr lang="en" dirty="0"/>
              <a:t>Say:  A great snack that is whole grain is popcorn!  </a:t>
            </a:r>
            <a:r>
              <a:rPr lang="en" dirty="0">
                <a:solidFill>
                  <a:srgbClr val="2E2E30"/>
                </a:solidFill>
                <a:highlight>
                  <a:srgbClr val="FFFFFF"/>
                </a:highlight>
              </a:rPr>
              <a:t>Air-popped popcorn is one of your best bets for a low-calorie, low-fat, high-fiber snack.  Unlike many less-than-healthy snacks, popcorn is a whole grain that can help you fulfill the daily grain requirement. A 3-cup serving of air-popped popcorn is equivalent to 1 ounce of grains. Keep your popcorn low in calories by avoiding high-fat toppings like butter.</a:t>
            </a:r>
            <a:endParaRPr dirty="0"/>
          </a:p>
          <a:p>
            <a:pPr marL="0" lvl="0" indent="0">
              <a:spcBef>
                <a:spcPts val="0"/>
              </a:spcBef>
              <a:spcAft>
                <a:spcPts val="0"/>
              </a:spcAft>
              <a:buNone/>
            </a:pPr>
            <a:endParaRPr dirty="0"/>
          </a:p>
          <a:p>
            <a:pPr marL="0" lvl="0" indent="0">
              <a:spcBef>
                <a:spcPts val="0"/>
              </a:spcBef>
              <a:spcAft>
                <a:spcPts val="0"/>
              </a:spcAft>
              <a:buNone/>
            </a:pPr>
            <a:r>
              <a:rPr lang="en" dirty="0"/>
              <a:t>Say: It is important to eat whole grains foods everyday so your body can get more fiber, energy, vitamins and minerals.</a:t>
            </a:r>
            <a:endParaRPr dirty="0"/>
          </a:p>
          <a:p>
            <a:pPr marL="0" lvl="0" indent="0">
              <a:spcBef>
                <a:spcPts val="0"/>
              </a:spcBef>
              <a:spcAft>
                <a:spcPts val="0"/>
              </a:spcAft>
              <a:buNone/>
            </a:pPr>
            <a:endParaRPr dirty="0"/>
          </a:p>
          <a:p>
            <a:pPr marL="0" lvl="0" indent="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US" dirty="0"/>
              <a:t>ASK: Now that we know that whole grain includes all three parts of the grain, how do we know what foods are whole grains? </a:t>
            </a:r>
          </a:p>
          <a:p>
            <a:pPr marL="139700" indent="0">
              <a:buNone/>
            </a:pPr>
            <a:r>
              <a:rPr lang="en-US" dirty="0"/>
              <a:t>[Allow students to respond.</a:t>
            </a:r>
          </a:p>
          <a:p>
            <a:pPr marL="139700" indent="0">
              <a:buNone/>
            </a:pPr>
            <a:endParaRPr lang="en-US" dirty="0"/>
          </a:p>
          <a:p>
            <a:pPr marL="139700" indent="0">
              <a:buNone/>
            </a:pPr>
            <a:r>
              <a:rPr lang="en-US" dirty="0"/>
              <a:t>Say:  A lot of people think that a darker food is a whole grain food, but this is not always true.  Take a look at the two food labels of these breads.  </a:t>
            </a:r>
          </a:p>
          <a:p>
            <a:pPr marL="139700" indent="0">
              <a:buNone/>
            </a:pPr>
            <a:endParaRPr lang="en-US" dirty="0"/>
          </a:p>
          <a:p>
            <a:pPr marL="139700" indent="0">
              <a:buNone/>
            </a:pPr>
            <a:r>
              <a:rPr lang="en-US" dirty="0"/>
              <a:t>ASK:  Which one is the whole grain?  How do we know?</a:t>
            </a:r>
          </a:p>
          <a:p>
            <a:pPr marL="139700" indent="0">
              <a:buNone/>
            </a:pPr>
            <a:r>
              <a:rPr lang="en-US" dirty="0"/>
              <a:t>[Allow students to respond. (Whole grain is listed in the ingredient list.</a:t>
            </a:r>
          </a:p>
        </p:txBody>
      </p:sp>
    </p:spTree>
    <p:extLst>
      <p:ext uri="{BB962C8B-B14F-4D97-AF65-F5344CB8AC3E}">
        <p14:creationId xmlns:p14="http://schemas.microsoft.com/office/powerpoint/2010/main" val="3974510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d5e5a5ebc_0_20: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Google Shape;96;g1d5e5a5eb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a:p>
            <a:pPr marL="0" lvl="0" indent="0">
              <a:spcBef>
                <a:spcPts val="0"/>
              </a:spcBef>
              <a:spcAft>
                <a:spcPts val="0"/>
              </a:spcAft>
              <a:buNone/>
            </a:pPr>
            <a:r>
              <a:rPr lang="en" dirty="0"/>
              <a:t>Say: Who is ready to move around and do some fun physical activity? Physical activity keeps our bodies healthy and strong. Cardio activities make your heartbeat faster.  This type of activity is important for heart health. Today, I am  going to read a story about the food groups and every time you hear the words GRAIN, DAIRY, VEGETABLE, FRUIT, or PROTEIN you will do an action.  These actions will get your heart pumping faster so they are good cardio activities.</a:t>
            </a:r>
            <a:endParaRPr dirty="0"/>
          </a:p>
          <a:p>
            <a:pPr marL="0" lvl="0" indent="0">
              <a:spcBef>
                <a:spcPts val="0"/>
              </a:spcBef>
              <a:spcAft>
                <a:spcPts val="0"/>
              </a:spcAft>
              <a:buNone/>
            </a:pPr>
            <a:endParaRPr lang="en-US" dirty="0"/>
          </a:p>
          <a:p>
            <a:pPr marL="0" lvl="0" indent="0">
              <a:spcBef>
                <a:spcPts val="0"/>
              </a:spcBef>
              <a:spcAft>
                <a:spcPts val="0"/>
              </a:spcAft>
              <a:buNone/>
            </a:pPr>
            <a:r>
              <a:rPr lang="en-US" dirty="0"/>
              <a:t>Educator note: Demonstrate each action below.</a:t>
            </a:r>
          </a:p>
          <a:p>
            <a:pPr marL="0" lvl="0" indent="0">
              <a:spcBef>
                <a:spcPts val="0"/>
              </a:spcBef>
              <a:spcAft>
                <a:spcPts val="0"/>
              </a:spcAft>
              <a:buNone/>
            </a:pPr>
            <a:endParaRPr dirty="0"/>
          </a:p>
          <a:p>
            <a:pPr marL="0" lvl="0" indent="0">
              <a:spcBef>
                <a:spcPts val="0"/>
              </a:spcBef>
              <a:spcAft>
                <a:spcPts val="0"/>
              </a:spcAft>
              <a:buNone/>
            </a:pPr>
            <a:r>
              <a:rPr lang="en" dirty="0"/>
              <a:t>Say: Let’s go over the motions/actions for this story. Everyone stand beside their desks so we can practice together. When you hear the word GRAINS you will do three jumping jacks. For the word VEGETABLES you will do six high knee lifts. When you hear DAIRY make five circles with your arms out to the side.  For the word FRUITS you will push your arms above your head like you are “raising the roof” seven times. And when you hear the word PROTEIN, do the backpack kids dance move (shake your hips side to side, </a:t>
            </a:r>
            <a:r>
              <a:rPr lang="en-US" dirty="0"/>
              <a:t>clench your fist and sway your arms in the opposite motion of your hips)</a:t>
            </a:r>
            <a:endParaRPr dirty="0"/>
          </a:p>
          <a:p>
            <a:pPr marL="0" lvl="0" indent="0">
              <a:spcBef>
                <a:spcPts val="0"/>
              </a:spcBef>
              <a:spcAft>
                <a:spcPts val="0"/>
              </a:spcAft>
              <a:buNone/>
            </a:pPr>
            <a:r>
              <a:rPr lang="en" dirty="0"/>
              <a:t>[Demonstrate the movements with them and practice them a couple times.</a:t>
            </a:r>
            <a:endParaRPr dirty="0"/>
          </a:p>
          <a:p>
            <a:pPr marL="0" lvl="0" indent="0">
              <a:spcBef>
                <a:spcPts val="0"/>
              </a:spcBef>
              <a:spcAft>
                <a:spcPts val="0"/>
              </a:spcAft>
              <a:buNone/>
            </a:pPr>
            <a:endParaRPr dirty="0"/>
          </a:p>
          <a:p>
            <a:pPr marL="0" lvl="0" indent="0">
              <a:spcBef>
                <a:spcPts val="0"/>
              </a:spcBef>
              <a:spcAft>
                <a:spcPts val="0"/>
              </a:spcAft>
              <a:buNone/>
            </a:pPr>
            <a:r>
              <a:rPr lang="en" dirty="0"/>
              <a:t>ASK: Who is ready to get active?</a:t>
            </a:r>
            <a:endParaRPr dirty="0"/>
          </a:p>
          <a:p>
            <a:pPr marL="0" lvl="0" indent="0">
              <a:spcBef>
                <a:spcPts val="0"/>
              </a:spcBef>
              <a:spcAft>
                <a:spcPts val="0"/>
              </a:spcAft>
              <a:buNone/>
            </a:pPr>
            <a:r>
              <a:rPr lang="en" dirty="0"/>
              <a:t>[Allow students to respond.</a:t>
            </a:r>
            <a:endParaRPr dirty="0"/>
          </a:p>
          <a:p>
            <a:pPr marL="0" lvl="0" indent="0">
              <a:spcBef>
                <a:spcPts val="0"/>
              </a:spcBef>
              <a:spcAft>
                <a:spcPts val="0"/>
              </a:spcAft>
              <a:buNone/>
            </a:pPr>
            <a:endParaRPr dirty="0"/>
          </a:p>
          <a:p>
            <a:pPr marL="0" lvl="0" indent="0">
              <a:spcBef>
                <a:spcPts val="0"/>
              </a:spcBef>
              <a:spcAft>
                <a:spcPts val="0"/>
              </a:spcAft>
              <a:buNone/>
            </a:pPr>
            <a:r>
              <a:rPr lang="en" dirty="0"/>
              <a:t>[Educator Note:  You may want to ask teacher to read and you demonstrate or visa versa.  If you have a teen volunteer, ask them to demonstrate the moves to the children. Be sure to pause when you say the food group names to give the students time to complete their actions.</a:t>
            </a:r>
            <a:endParaRPr dirty="0"/>
          </a:p>
          <a:p>
            <a:pPr marL="0" lvl="0" indent="0">
              <a:spcBef>
                <a:spcPts val="0"/>
              </a:spcBef>
              <a:spcAft>
                <a:spcPts val="0"/>
              </a:spcAft>
              <a:buNone/>
            </a:pPr>
            <a:endParaRPr dirty="0"/>
          </a:p>
          <a:p>
            <a:pPr marL="0" lvl="0" indent="0" rtl="0">
              <a:spcBef>
                <a:spcPts val="0"/>
              </a:spcBef>
              <a:spcAft>
                <a:spcPts val="0"/>
              </a:spcAft>
              <a:buNone/>
            </a:pPr>
            <a:r>
              <a:rPr lang="en" dirty="0"/>
              <a:t>Say: Okay get ready! I am going to read the story now.</a:t>
            </a:r>
            <a:endParaRPr dirty="0"/>
          </a:p>
          <a:p>
            <a:pPr marL="0" lvl="0" indent="0" rtl="0">
              <a:spcBef>
                <a:spcPts val="0"/>
              </a:spcBef>
              <a:spcAft>
                <a:spcPts val="0"/>
              </a:spcAft>
              <a:buNone/>
            </a:pPr>
            <a:endParaRPr dirty="0"/>
          </a:p>
          <a:p>
            <a:pPr marL="0" lvl="0" indent="0">
              <a:spcBef>
                <a:spcPts val="0"/>
              </a:spcBef>
              <a:spcAft>
                <a:spcPts val="0"/>
              </a:spcAft>
              <a:buNone/>
            </a:pPr>
            <a:r>
              <a:rPr lang="en" dirty="0"/>
              <a:t>I am GRAINS.   GRAINS give us fiber, minerals, vitamins and most importantly, energy! Strive to eat 5 ounces of GRAINS each day.  Half of our GRAINS should be whole GRAINS.</a:t>
            </a:r>
            <a:endParaRPr dirty="0"/>
          </a:p>
          <a:p>
            <a:pPr marL="0" lvl="0" indent="0">
              <a:spcBef>
                <a:spcPts val="0"/>
              </a:spcBef>
              <a:spcAft>
                <a:spcPts val="0"/>
              </a:spcAft>
              <a:buNone/>
            </a:pPr>
            <a:endParaRPr dirty="0"/>
          </a:p>
          <a:p>
            <a:pPr marL="0" lvl="0" indent="0">
              <a:spcBef>
                <a:spcPts val="0"/>
              </a:spcBef>
              <a:spcAft>
                <a:spcPts val="0"/>
              </a:spcAft>
              <a:buNone/>
            </a:pPr>
            <a:r>
              <a:rPr lang="en" dirty="0"/>
              <a:t>I am VEGETABLES.  VEGETABLES come in many colors!  VEGETABLE color groups are white, yellow/orange, green, blue/purple, and red. You should try to eat more red, dark green, and orange VEGETABLES.  We should eat 2 ½ cups of VEGETABLES every day.  </a:t>
            </a:r>
            <a:endParaRPr dirty="0"/>
          </a:p>
          <a:p>
            <a:pPr marL="0" lvl="0" indent="0">
              <a:spcBef>
                <a:spcPts val="0"/>
              </a:spcBef>
              <a:spcAft>
                <a:spcPts val="0"/>
              </a:spcAft>
              <a:buNone/>
            </a:pPr>
            <a:endParaRPr dirty="0"/>
          </a:p>
          <a:p>
            <a:pPr marL="0" lvl="0" indent="0">
              <a:spcBef>
                <a:spcPts val="0"/>
              </a:spcBef>
              <a:spcAft>
                <a:spcPts val="0"/>
              </a:spcAft>
              <a:buNone/>
            </a:pPr>
            <a:r>
              <a:rPr lang="en" dirty="0"/>
              <a:t>You can get many vitamins and minerals from FRUITS and VEGETABLES.  Fresh FRUITS and VEGETABLES also contain a lot of fiber.   FRUITS  and VEGETABLES can be canned, frozen, or fresh.  We need to eat 1 ½ cups of FRUITS each day.  </a:t>
            </a:r>
            <a:endParaRPr dirty="0"/>
          </a:p>
          <a:p>
            <a:pPr marL="0" lvl="0" indent="0">
              <a:spcBef>
                <a:spcPts val="0"/>
              </a:spcBef>
              <a:spcAft>
                <a:spcPts val="0"/>
              </a:spcAft>
              <a:buNone/>
            </a:pPr>
            <a:endParaRPr dirty="0"/>
          </a:p>
          <a:p>
            <a:pPr marL="0" lvl="0" indent="0">
              <a:spcBef>
                <a:spcPts val="0"/>
              </a:spcBef>
              <a:spcAft>
                <a:spcPts val="0"/>
              </a:spcAft>
              <a:buNone/>
            </a:pPr>
            <a:r>
              <a:rPr lang="en" dirty="0"/>
              <a:t>DAIRY products give our bodies calcium.   Calcium helps build strong teeth and bones which is why DAIRY is so important.  One DAIRY food that many people like to eat is cheese.  We should choose low-fat or fat-free DAIRY foods.  Our bodies need about 3 cups of DAIRY every day.</a:t>
            </a:r>
            <a:endParaRPr dirty="0"/>
          </a:p>
          <a:p>
            <a:pPr marL="0" lvl="0" indent="0">
              <a:spcBef>
                <a:spcPts val="0"/>
              </a:spcBef>
              <a:spcAft>
                <a:spcPts val="0"/>
              </a:spcAft>
              <a:buNone/>
            </a:pPr>
            <a:endParaRPr dirty="0"/>
          </a:p>
          <a:p>
            <a:pPr marL="0" lvl="0" indent="0">
              <a:spcBef>
                <a:spcPts val="0"/>
              </a:spcBef>
              <a:spcAft>
                <a:spcPts val="0"/>
              </a:spcAft>
              <a:buNone/>
            </a:pPr>
            <a:r>
              <a:rPr lang="en" dirty="0"/>
              <a:t>PROTEIN foods help us have strong muscles.   It is best to choose lean foods from the PROTEIN foods group.  When we choose lean PROTEIN foods, our bodies can grow and get  stronger.  We need to have 5 ounces of lean PROTEIN each day.</a:t>
            </a:r>
            <a:endParaRPr dirty="0"/>
          </a:p>
          <a:p>
            <a:pPr marL="0" lvl="0" indent="0">
              <a:spcBef>
                <a:spcPts val="0"/>
              </a:spcBef>
              <a:spcAft>
                <a:spcPts val="0"/>
              </a:spcAft>
              <a:buNone/>
            </a:pPr>
            <a:endParaRPr dirty="0"/>
          </a:p>
          <a:p>
            <a:pPr marL="0" lvl="0" indent="0">
              <a:spcBef>
                <a:spcPts val="0"/>
              </a:spcBef>
              <a:spcAft>
                <a:spcPts val="0"/>
              </a:spcAft>
              <a:buNone/>
            </a:pPr>
            <a:r>
              <a:rPr lang="en" dirty="0"/>
              <a:t>As you can see, it is important to eat foods from all the food groups - GRAINS, VEGETABLES, FRUITS, DAIRY AND PROTEIN - in order to have a healthy diet to help us grow, play and learn every day.  </a:t>
            </a:r>
            <a:endParaRPr dirty="0"/>
          </a:p>
          <a:p>
            <a:pPr marL="0" lvl="0" indent="0">
              <a:spcBef>
                <a:spcPts val="0"/>
              </a:spcBef>
              <a:spcAft>
                <a:spcPts val="0"/>
              </a:spcAft>
              <a:buNone/>
            </a:pPr>
            <a:endParaRPr dirty="0"/>
          </a:p>
          <a:p>
            <a:pPr marL="0" lvl="0" indent="0">
              <a:spcBef>
                <a:spcPts val="0"/>
              </a:spcBef>
              <a:spcAft>
                <a:spcPts val="0"/>
              </a:spcAft>
              <a:buNone/>
            </a:pPr>
            <a:r>
              <a:rPr lang="en" dirty="0"/>
              <a:t>ASK Did everyone have fun with our physical activity today?</a:t>
            </a:r>
            <a:endParaRPr dirty="0"/>
          </a:p>
          <a:p>
            <a:pPr marL="0" lvl="0" indent="0">
              <a:spcBef>
                <a:spcPts val="0"/>
              </a:spcBef>
              <a:spcAft>
                <a:spcPts val="0"/>
              </a:spcAft>
              <a:buNone/>
            </a:pPr>
            <a:r>
              <a:rPr lang="en" dirty="0"/>
              <a:t>[Allow time for response.</a:t>
            </a:r>
            <a:endParaRPr dirty="0"/>
          </a:p>
          <a:p>
            <a:pPr marL="0" lvl="0" indent="0">
              <a:spcBef>
                <a:spcPts val="0"/>
              </a:spcBef>
              <a:spcAft>
                <a:spcPts val="0"/>
              </a:spcAft>
              <a:buNone/>
            </a:pPr>
            <a:endParaRPr dirty="0"/>
          </a:p>
          <a:p>
            <a:pPr marL="0" lvl="0" indent="0">
              <a:spcBef>
                <a:spcPts val="0"/>
              </a:spcBef>
              <a:spcAft>
                <a:spcPts val="0"/>
              </a:spcAft>
              <a:buNone/>
            </a:pPr>
            <a:r>
              <a:rPr lang="en" dirty="0"/>
              <a:t>Say: Remember to do at least 60 minutes of physical activity every day to keep our bodies healthy and strong. </a:t>
            </a:r>
            <a:endParaRPr dirty="0"/>
          </a:p>
          <a:p>
            <a:pPr marL="0" lvl="0" indent="0">
              <a:spcBef>
                <a:spcPts val="0"/>
              </a:spcBef>
              <a:spcAft>
                <a:spcPts val="0"/>
              </a:spcAft>
              <a:buNone/>
            </a:pPr>
            <a:endParaRPr lang="en-US" dirty="0"/>
          </a:p>
          <a:p>
            <a:pPr marL="0" lvl="0" indent="0">
              <a:spcBef>
                <a:spcPts val="0"/>
              </a:spcBef>
              <a:spcAft>
                <a:spcPts val="0"/>
              </a:spcAft>
              <a:buNone/>
            </a:pPr>
            <a:r>
              <a:rPr lang="en-US" dirty="0"/>
              <a:t>Educator Note: Refer teacher to website </a:t>
            </a:r>
            <a:r>
              <a:rPr lang="en-US"/>
              <a:t>for optional Movin</a:t>
            </a:r>
            <a:r>
              <a:rPr lang="en-US" dirty="0"/>
              <a:t>’ </a:t>
            </a:r>
            <a:r>
              <a:rPr lang="en-US" dirty="0" err="1"/>
              <a:t>Groovin</a:t>
            </a:r>
            <a:r>
              <a:rPr lang="en-US" dirty="0"/>
              <a:t>’ video assignment.</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US" dirty="0"/>
              <a:t>Educator Note:  If possible, use food models to show serving sizes.</a:t>
            </a:r>
          </a:p>
          <a:p>
            <a:pPr marL="139700" indent="0">
              <a:buNone/>
            </a:pPr>
            <a:endParaRPr lang="en-US" dirty="0"/>
          </a:p>
          <a:p>
            <a:pPr marL="139700" indent="0">
              <a:buNone/>
            </a:pPr>
            <a:r>
              <a:rPr lang="en-US" dirty="0"/>
              <a:t>SAY: To get the right amount of grains, fruits, and vegetables, we need to know what a serving is.  A serving for grains is one ounce.  But what does that look like?  A one ounce serving of grains could be a slice of bread, half of a hamburger bun, ½ cup of rice, or 1 cup of dry cereal.  All of these are about 1 ounce.</a:t>
            </a:r>
          </a:p>
          <a:p>
            <a:pPr marL="139700" indent="0">
              <a:buNone/>
            </a:pPr>
            <a:endParaRPr lang="en-US" dirty="0"/>
          </a:p>
          <a:p>
            <a:pPr marL="139700" indent="0">
              <a:buNone/>
            </a:pPr>
            <a:r>
              <a:rPr lang="en-US" dirty="0"/>
              <a:t>Fruit and vegetable servings are measured in cups.  For whole fruits, a serving size is one piece of medium fruit.  A serving size of cut fruit is ½ cup and a serving size of dried fruit is ¼ cup.</a:t>
            </a:r>
          </a:p>
          <a:p>
            <a:pPr marL="139700" indent="0">
              <a:buNone/>
            </a:pPr>
            <a:endParaRPr lang="en-US" dirty="0"/>
          </a:p>
          <a:p>
            <a:pPr marL="139700" indent="0">
              <a:buNone/>
            </a:pPr>
            <a:r>
              <a:rPr lang="en-US" dirty="0"/>
              <a:t>For vegetables, a serving size is ½ cup cooked vegetables or 2 cups of leafy greens. </a:t>
            </a:r>
          </a:p>
          <a:p>
            <a:pPr marL="139700" indent="0">
              <a:buNone/>
            </a:pPr>
            <a:endParaRPr lang="en-US" dirty="0"/>
          </a:p>
          <a:p>
            <a:pPr marL="139700" indent="0">
              <a:buNone/>
            </a:pPr>
            <a:r>
              <a:rPr lang="en-US" dirty="0"/>
              <a:t>ASK:  Why do you think a serving is 1 cup of leafy greens?  That’s a lot larger than ½ cup.</a:t>
            </a:r>
          </a:p>
          <a:p>
            <a:pPr marL="139700" indent="0">
              <a:buNone/>
            </a:pPr>
            <a:r>
              <a:rPr lang="en-US" dirty="0"/>
              <a:t>[Allow students to respond.  Leafy greens have a lot of air between the leaves, so if they are compressed, 2 cups equals a serving.</a:t>
            </a:r>
          </a:p>
          <a:p>
            <a:pPr marL="139700" indent="0">
              <a:buNone/>
            </a:pPr>
            <a:endParaRPr lang="en-US" dirty="0"/>
          </a:p>
          <a:p>
            <a:pPr marL="139700" indent="0">
              <a:buNone/>
            </a:pPr>
            <a:endParaRPr lang="en-US" dirty="0"/>
          </a:p>
        </p:txBody>
      </p:sp>
    </p:spTree>
    <p:extLst>
      <p:ext uri="{BB962C8B-B14F-4D97-AF65-F5344CB8AC3E}">
        <p14:creationId xmlns:p14="http://schemas.microsoft.com/office/powerpoint/2010/main" val="4076204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3">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4.emf"/></Relationships>
</file>

<file path=ppt/slides/_rels/slide1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7.png"/><Relationship Id="rId7"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0.emf"/></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1.emf"/></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4.jpeg"/><Relationship Id="rId4" Type="http://schemas.openxmlformats.org/officeDocument/2006/relationships/image" Target="../media/image43.emf"/></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4.emf"/></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6.emf"/><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7.emf"/></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 name="Rectangle 18">
            <a:extLst>
              <a:ext uri="{FF2B5EF4-FFF2-40B4-BE49-F238E27FC236}">
                <a16:creationId xmlns:a16="http://schemas.microsoft.com/office/drawing/2014/main" id="{AF368866-4D7E-AD4A-BD74-A5767756BE8B}"/>
              </a:ext>
            </a:extLst>
          </p:cNvPr>
          <p:cNvSpPr>
            <a:spLocks noChangeArrowheads="1"/>
          </p:cNvSpPr>
          <p:nvPr/>
        </p:nvSpPr>
        <p:spPr bwMode="auto">
          <a:xfrm>
            <a:off x="0" y="5835650"/>
            <a:ext cx="9144000" cy="10223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en-US" dirty="0"/>
              <a:t> </a:t>
            </a:r>
          </a:p>
        </p:txBody>
      </p:sp>
      <p:cxnSp>
        <p:nvCxnSpPr>
          <p:cNvPr id="6" name="Straight Connector 5">
            <a:extLst>
              <a:ext uri="{FF2B5EF4-FFF2-40B4-BE49-F238E27FC236}">
                <a16:creationId xmlns:a16="http://schemas.microsoft.com/office/drawing/2014/main" id="{6B1C1E4D-2389-884E-9569-554E90BB178E}"/>
              </a:ext>
            </a:extLst>
          </p:cNvPr>
          <p:cNvCxnSpPr/>
          <p:nvPr/>
        </p:nvCxnSpPr>
        <p:spPr>
          <a:xfrm>
            <a:off x="0" y="5835650"/>
            <a:ext cx="9144000" cy="1588"/>
          </a:xfrm>
          <a:prstGeom prst="line">
            <a:avLst/>
          </a:prstGeom>
          <a:ln>
            <a:solidFill>
              <a:srgbClr val="602A7A"/>
            </a:solidFill>
          </a:ln>
        </p:spPr>
        <p:style>
          <a:lnRef idx="2">
            <a:schemeClr val="accent1"/>
          </a:lnRef>
          <a:fillRef idx="0">
            <a:schemeClr val="accent1"/>
          </a:fillRef>
          <a:effectRef idx="1">
            <a:schemeClr val="accent1"/>
          </a:effectRef>
          <a:fontRef idx="minor">
            <a:schemeClr val="tx1"/>
          </a:fontRef>
        </p:style>
      </p:cxnSp>
      <p:pic>
        <p:nvPicPr>
          <p:cNvPr id="7" name="Picture 6" descr="ESMM_logo-rgb.png">
            <a:extLst>
              <a:ext uri="{FF2B5EF4-FFF2-40B4-BE49-F238E27FC236}">
                <a16:creationId xmlns:a16="http://schemas.microsoft.com/office/drawing/2014/main" id="{351AEE63-C157-E34F-BCDE-8EA183A32AF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7200" y="6236208"/>
            <a:ext cx="789864" cy="393192"/>
          </a:xfrm>
          <a:prstGeom prst="rect">
            <a:avLst/>
          </a:prstGeom>
        </p:spPr>
      </p:pic>
      <p:pic>
        <p:nvPicPr>
          <p:cNvPr id="8" name="Picture 7">
            <a:extLst>
              <a:ext uri="{FF2B5EF4-FFF2-40B4-BE49-F238E27FC236}">
                <a16:creationId xmlns:a16="http://schemas.microsoft.com/office/drawing/2014/main" id="{981C6A9C-19F1-B54A-9483-78580C6F3CE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934056" y="6292656"/>
            <a:ext cx="1468733" cy="286720"/>
          </a:xfrm>
          <a:prstGeom prst="rect">
            <a:avLst/>
          </a:prstGeom>
        </p:spPr>
      </p:pic>
      <p:pic>
        <p:nvPicPr>
          <p:cNvPr id="9" name="Picture 8">
            <a:extLst>
              <a:ext uri="{FF2B5EF4-FFF2-40B4-BE49-F238E27FC236}">
                <a16:creationId xmlns:a16="http://schemas.microsoft.com/office/drawing/2014/main" id="{ECCD48B0-261B-FB41-9DBD-1EAB4756BE8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471037" y="6282246"/>
            <a:ext cx="1164203" cy="297130"/>
          </a:xfrm>
          <a:prstGeom prst="rect">
            <a:avLst/>
          </a:prstGeom>
        </p:spPr>
      </p:pic>
      <p:pic>
        <p:nvPicPr>
          <p:cNvPr id="10" name="Picture 9">
            <a:extLst>
              <a:ext uri="{FF2B5EF4-FFF2-40B4-BE49-F238E27FC236}">
                <a16:creationId xmlns:a16="http://schemas.microsoft.com/office/drawing/2014/main" id="{32D4918D-363F-7744-951B-6F1BEF9D22F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06104" y="5924550"/>
            <a:ext cx="1156040" cy="819150"/>
          </a:xfrm>
          <a:prstGeom prst="rect">
            <a:avLst/>
          </a:prstGeom>
        </p:spPr>
      </p:pic>
      <p:pic>
        <p:nvPicPr>
          <p:cNvPr id="11" name="Picture 10">
            <a:extLst>
              <a:ext uri="{FF2B5EF4-FFF2-40B4-BE49-F238E27FC236}">
                <a16:creationId xmlns:a16="http://schemas.microsoft.com/office/drawing/2014/main" id="{988D434B-2631-5242-AA6A-F3533036DE1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345331" y="1484546"/>
            <a:ext cx="4453337" cy="2470553"/>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1" name="Picture 10">
            <a:extLst>
              <a:ext uri="{FF2B5EF4-FFF2-40B4-BE49-F238E27FC236}">
                <a16:creationId xmlns:a16="http://schemas.microsoft.com/office/drawing/2014/main" id="{7D381451-10E0-4645-A8A2-9B25625782D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37759" y="5851458"/>
            <a:ext cx="1354105" cy="751209"/>
          </a:xfrm>
          <a:prstGeom prst="rect">
            <a:avLst/>
          </a:prstGeom>
        </p:spPr>
      </p:pic>
      <p:pic>
        <p:nvPicPr>
          <p:cNvPr id="12" name="Picture 11">
            <a:extLst>
              <a:ext uri="{FF2B5EF4-FFF2-40B4-BE49-F238E27FC236}">
                <a16:creationId xmlns:a16="http://schemas.microsoft.com/office/drawing/2014/main" id="{A0499AA1-9641-0645-9A8C-E131A8A00776}"/>
              </a:ext>
            </a:extLst>
          </p:cNvPr>
          <p:cNvPicPr>
            <a:picLocks noChangeAspect="1"/>
          </p:cNvPicPr>
          <p:nvPr/>
        </p:nvPicPr>
        <p:blipFill>
          <a:blip r:embed="rId4"/>
          <a:stretch>
            <a:fillRect/>
          </a:stretch>
        </p:blipFill>
        <p:spPr>
          <a:xfrm>
            <a:off x="2204917" y="654994"/>
            <a:ext cx="4595929" cy="5947673"/>
          </a:xfrm>
          <a:prstGeom prst="rect">
            <a:avLst/>
          </a:prstGeom>
          <a:solidFill>
            <a:schemeClr val="bg1"/>
          </a:solidFill>
          <a:effectLst>
            <a:outerShdw blurRad="76200" dist="12700" dir="2700000" algn="tl" rotWithShape="0">
              <a:prstClr val="black">
                <a:alpha val="40000"/>
              </a:prstClr>
            </a:outerShdw>
          </a:effectLst>
        </p:spPr>
      </p:pic>
      <p:sp>
        <p:nvSpPr>
          <p:cNvPr id="21" name="Google Shape;107;p20">
            <a:extLst>
              <a:ext uri="{FF2B5EF4-FFF2-40B4-BE49-F238E27FC236}">
                <a16:creationId xmlns:a16="http://schemas.microsoft.com/office/drawing/2014/main" id="{8F43EB6A-5544-C840-9CF1-DA684E6BBE5B}"/>
              </a:ext>
            </a:extLst>
          </p:cNvPr>
          <p:cNvSpPr/>
          <p:nvPr/>
        </p:nvSpPr>
        <p:spPr>
          <a:xfrm>
            <a:off x="3452233" y="1993561"/>
            <a:ext cx="822000" cy="250500"/>
          </a:xfrm>
          <a:prstGeom prst="ellipse">
            <a:avLst/>
          </a:prstGeom>
          <a:noFill/>
          <a:ln w="254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7" name="Google Shape;107;p20">
            <a:extLst>
              <a:ext uri="{FF2B5EF4-FFF2-40B4-BE49-F238E27FC236}">
                <a16:creationId xmlns:a16="http://schemas.microsoft.com/office/drawing/2014/main" id="{1816D5BE-C0A8-9C4D-8570-177758D37473}"/>
              </a:ext>
            </a:extLst>
          </p:cNvPr>
          <p:cNvSpPr/>
          <p:nvPr/>
        </p:nvSpPr>
        <p:spPr>
          <a:xfrm>
            <a:off x="5400030" y="1993561"/>
            <a:ext cx="822000" cy="250500"/>
          </a:xfrm>
          <a:prstGeom prst="ellipse">
            <a:avLst/>
          </a:prstGeom>
          <a:noFill/>
          <a:ln w="254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3" name="Google Shape;107;p20">
            <a:extLst>
              <a:ext uri="{FF2B5EF4-FFF2-40B4-BE49-F238E27FC236}">
                <a16:creationId xmlns:a16="http://schemas.microsoft.com/office/drawing/2014/main" id="{BDC8FD1C-6ED7-0C43-85D7-BE32357DA32D}"/>
              </a:ext>
            </a:extLst>
          </p:cNvPr>
          <p:cNvSpPr/>
          <p:nvPr/>
        </p:nvSpPr>
        <p:spPr>
          <a:xfrm>
            <a:off x="3452232" y="3595155"/>
            <a:ext cx="906825" cy="400648"/>
          </a:xfrm>
          <a:prstGeom prst="ellipse">
            <a:avLst/>
          </a:prstGeom>
          <a:noFill/>
          <a:ln w="254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6" name="Google Shape;107;p20">
            <a:extLst>
              <a:ext uri="{FF2B5EF4-FFF2-40B4-BE49-F238E27FC236}">
                <a16:creationId xmlns:a16="http://schemas.microsoft.com/office/drawing/2014/main" id="{C2A9D60C-926A-7745-8F70-99BC0B0A613F}"/>
              </a:ext>
            </a:extLst>
          </p:cNvPr>
          <p:cNvSpPr/>
          <p:nvPr/>
        </p:nvSpPr>
        <p:spPr>
          <a:xfrm>
            <a:off x="5400030" y="3383950"/>
            <a:ext cx="822000" cy="250500"/>
          </a:xfrm>
          <a:prstGeom prst="ellipse">
            <a:avLst/>
          </a:prstGeom>
          <a:noFill/>
          <a:ln w="254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 name="Google Shape;107;p20">
            <a:extLst>
              <a:ext uri="{FF2B5EF4-FFF2-40B4-BE49-F238E27FC236}">
                <a16:creationId xmlns:a16="http://schemas.microsoft.com/office/drawing/2014/main" id="{1F2257B5-618B-1744-8D06-D2D0A718D288}"/>
              </a:ext>
            </a:extLst>
          </p:cNvPr>
          <p:cNvSpPr/>
          <p:nvPr/>
        </p:nvSpPr>
        <p:spPr>
          <a:xfrm>
            <a:off x="3452233" y="5244065"/>
            <a:ext cx="822000" cy="250500"/>
          </a:xfrm>
          <a:prstGeom prst="ellipse">
            <a:avLst/>
          </a:prstGeom>
          <a:noFill/>
          <a:ln w="254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2" name="Google Shape;107;p20">
            <a:extLst>
              <a:ext uri="{FF2B5EF4-FFF2-40B4-BE49-F238E27FC236}">
                <a16:creationId xmlns:a16="http://schemas.microsoft.com/office/drawing/2014/main" id="{F16F4F04-9BC2-374E-A2EE-92C31F95FC05}"/>
              </a:ext>
            </a:extLst>
          </p:cNvPr>
          <p:cNvSpPr/>
          <p:nvPr/>
        </p:nvSpPr>
        <p:spPr>
          <a:xfrm>
            <a:off x="5400030" y="4993544"/>
            <a:ext cx="822000" cy="250500"/>
          </a:xfrm>
          <a:prstGeom prst="ellipse">
            <a:avLst/>
          </a:prstGeom>
          <a:noFill/>
          <a:ln w="254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33" grpId="0" animBg="1"/>
      <p:bldP spid="36" grpId="0" animBg="1"/>
      <p:bldP spid="39" grpId="0"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8">
            <a:extLst>
              <a:ext uri="{FF2B5EF4-FFF2-40B4-BE49-F238E27FC236}">
                <a16:creationId xmlns:a16="http://schemas.microsoft.com/office/drawing/2014/main" id="{E57F3EFC-1DB1-6149-8CB5-B912924CCEA2}"/>
              </a:ext>
            </a:extLst>
          </p:cNvPr>
          <p:cNvSpPr>
            <a:spLocks noChangeArrowheads="1"/>
          </p:cNvSpPr>
          <p:nvPr/>
        </p:nvSpPr>
        <p:spPr bwMode="auto">
          <a:xfrm>
            <a:off x="0" y="515257"/>
            <a:ext cx="9144000" cy="634274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en-US" dirty="0"/>
              <a:t> </a:t>
            </a:r>
          </a:p>
        </p:txBody>
      </p:sp>
      <p:sp>
        <p:nvSpPr>
          <p:cNvPr id="2" name="Title 1">
            <a:extLst>
              <a:ext uri="{FF2B5EF4-FFF2-40B4-BE49-F238E27FC236}">
                <a16:creationId xmlns:a16="http://schemas.microsoft.com/office/drawing/2014/main" id="{75D1A82D-B35B-2C4B-A813-EDAC8B413AF4}"/>
              </a:ext>
            </a:extLst>
          </p:cNvPr>
          <p:cNvSpPr>
            <a:spLocks noGrp="1"/>
          </p:cNvSpPr>
          <p:nvPr>
            <p:ph type="title"/>
          </p:nvPr>
        </p:nvSpPr>
        <p:spPr>
          <a:xfrm>
            <a:off x="305437" y="806309"/>
            <a:ext cx="8520600" cy="763600"/>
          </a:xfrm>
        </p:spPr>
        <p:txBody>
          <a:bodyPr/>
          <a:lstStyle/>
          <a:p>
            <a:r>
              <a:rPr lang="en-US" sz="3600" b="1" spc="-100" dirty="0">
                <a:solidFill>
                  <a:srgbClr val="602A7A"/>
                </a:solidFill>
              </a:rPr>
              <a:t>Vegetables and Fruits: Go for the Colors</a:t>
            </a:r>
          </a:p>
        </p:txBody>
      </p:sp>
      <p:sp>
        <p:nvSpPr>
          <p:cNvPr id="3" name="Text Placeholder 2">
            <a:extLst>
              <a:ext uri="{FF2B5EF4-FFF2-40B4-BE49-F238E27FC236}">
                <a16:creationId xmlns:a16="http://schemas.microsoft.com/office/drawing/2014/main" id="{9832ADA4-AD53-AA4B-A000-84B784D912EE}"/>
              </a:ext>
            </a:extLst>
          </p:cNvPr>
          <p:cNvSpPr>
            <a:spLocks noGrp="1"/>
          </p:cNvSpPr>
          <p:nvPr>
            <p:ph type="body" idx="1"/>
          </p:nvPr>
        </p:nvSpPr>
        <p:spPr>
          <a:xfrm>
            <a:off x="436961" y="1603044"/>
            <a:ext cx="8274891" cy="629029"/>
          </a:xfrm>
        </p:spPr>
        <p:txBody>
          <a:bodyPr lIns="0" tIns="0" rIns="0" bIns="0"/>
          <a:lstStyle/>
          <a:p>
            <a:pPr marL="0" indent="0">
              <a:buNone/>
            </a:pPr>
            <a:r>
              <a:rPr lang="en-US" sz="2600" b="1" spc="-50" dirty="0">
                <a:solidFill>
                  <a:srgbClr val="009D48"/>
                </a:solidFill>
              </a:rPr>
              <a:t>2½ cups vegetables each day   </a:t>
            </a:r>
            <a:r>
              <a:rPr lang="en-US" sz="2600" b="1" spc="-50" dirty="0">
                <a:solidFill>
                  <a:srgbClr val="BC232A"/>
                </a:solidFill>
              </a:rPr>
              <a:t>1½ cups fruit each day</a:t>
            </a:r>
          </a:p>
        </p:txBody>
      </p:sp>
      <p:graphicFrame>
        <p:nvGraphicFramePr>
          <p:cNvPr id="4" name="Table 3">
            <a:extLst>
              <a:ext uri="{FF2B5EF4-FFF2-40B4-BE49-F238E27FC236}">
                <a16:creationId xmlns:a16="http://schemas.microsoft.com/office/drawing/2014/main" id="{C33DBD4A-62CB-6F41-B41B-2A82D5CA9AF8}"/>
              </a:ext>
            </a:extLst>
          </p:cNvPr>
          <p:cNvGraphicFramePr>
            <a:graphicFrameLocks noGrp="1"/>
          </p:cNvGraphicFramePr>
          <p:nvPr>
            <p:extLst>
              <p:ext uri="{D42A27DB-BD31-4B8C-83A1-F6EECF244321}">
                <p14:modId xmlns:p14="http://schemas.microsoft.com/office/powerpoint/2010/main" val="471211517"/>
              </p:ext>
            </p:extLst>
          </p:nvPr>
        </p:nvGraphicFramePr>
        <p:xfrm>
          <a:off x="914102" y="2353810"/>
          <a:ext cx="7301764" cy="1929951"/>
        </p:xfrm>
        <a:graphic>
          <a:graphicData uri="http://schemas.openxmlformats.org/drawingml/2006/table">
            <a:tbl>
              <a:tblPr firstRow="1" bandRow="1">
                <a:tableStyleId>{FABFCF23-3B69-468F-B69F-88F6DE6A72F2}</a:tableStyleId>
              </a:tblPr>
              <a:tblGrid>
                <a:gridCol w="1584840">
                  <a:extLst>
                    <a:ext uri="{9D8B030D-6E8A-4147-A177-3AD203B41FA5}">
                      <a16:colId xmlns:a16="http://schemas.microsoft.com/office/drawing/2014/main" val="320084057"/>
                    </a:ext>
                  </a:extLst>
                </a:gridCol>
                <a:gridCol w="5716924">
                  <a:extLst>
                    <a:ext uri="{9D8B030D-6E8A-4147-A177-3AD203B41FA5}">
                      <a16:colId xmlns:a16="http://schemas.microsoft.com/office/drawing/2014/main" val="2695173155"/>
                    </a:ext>
                  </a:extLst>
                </a:gridCol>
              </a:tblGrid>
              <a:tr h="502124">
                <a:tc>
                  <a:txBody>
                    <a:bodyPr/>
                    <a:lstStyle/>
                    <a:p>
                      <a:r>
                        <a:rPr lang="en-US" sz="1700" b="0" dirty="0">
                          <a:solidFill>
                            <a:schemeClr val="tx1"/>
                          </a:solidFill>
                        </a:rPr>
                        <a:t>Breakfast</a:t>
                      </a:r>
                    </a:p>
                  </a:txBody>
                  <a:tcPr marL="109526" marR="109526" marT="54763" marB="54763">
                    <a:solidFill>
                      <a:schemeClr val="bg1"/>
                    </a:solidFill>
                  </a:tcPr>
                </a:tc>
                <a:tc>
                  <a:txBody>
                    <a:bodyPr/>
                    <a:lstStyle/>
                    <a:p>
                      <a:r>
                        <a:rPr lang="en-US" sz="1700" b="0" dirty="0">
                          <a:solidFill>
                            <a:schemeClr val="tx1"/>
                          </a:solidFill>
                        </a:rPr>
                        <a:t>1/2 cup sliced strawberries on cereal</a:t>
                      </a:r>
                    </a:p>
                  </a:txBody>
                  <a:tcPr marL="109526" marR="109526" marT="54763" marB="54763">
                    <a:solidFill>
                      <a:schemeClr val="bg1"/>
                    </a:solidFill>
                  </a:tcPr>
                </a:tc>
                <a:extLst>
                  <a:ext uri="{0D108BD9-81ED-4DB2-BD59-A6C34878D82A}">
                    <a16:rowId xmlns:a16="http://schemas.microsoft.com/office/drawing/2014/main" val="3913384923"/>
                  </a:ext>
                </a:extLst>
              </a:tr>
              <a:tr h="475989">
                <a:tc>
                  <a:txBody>
                    <a:bodyPr/>
                    <a:lstStyle/>
                    <a:p>
                      <a:r>
                        <a:rPr lang="en-US" sz="1700" dirty="0"/>
                        <a:t>Lunch</a:t>
                      </a:r>
                    </a:p>
                  </a:txBody>
                  <a:tcPr marL="109526" marR="109526" marT="54763" marB="54763"/>
                </a:tc>
                <a:tc>
                  <a:txBody>
                    <a:bodyPr/>
                    <a:lstStyle/>
                    <a:p>
                      <a:r>
                        <a:rPr lang="en-US" sz="1700" dirty="0"/>
                        <a:t>1 cup leafy greens (equal to 1/2 cup) and 1/2 cup tomato</a:t>
                      </a:r>
                    </a:p>
                  </a:txBody>
                  <a:tcPr marL="109526" marR="109526" marT="54763" marB="54763"/>
                </a:tc>
                <a:extLst>
                  <a:ext uri="{0D108BD9-81ED-4DB2-BD59-A6C34878D82A}">
                    <a16:rowId xmlns:a16="http://schemas.microsoft.com/office/drawing/2014/main" val="1370285124"/>
                  </a:ext>
                </a:extLst>
              </a:tr>
              <a:tr h="475919">
                <a:tc>
                  <a:txBody>
                    <a:bodyPr/>
                    <a:lstStyle/>
                    <a:p>
                      <a:r>
                        <a:rPr lang="en-US" sz="1700" dirty="0"/>
                        <a:t>Dinner</a:t>
                      </a:r>
                    </a:p>
                  </a:txBody>
                  <a:tcPr marL="109526" marR="109526" marT="54763" marB="54763"/>
                </a:tc>
                <a:tc>
                  <a:txBody>
                    <a:bodyPr/>
                    <a:lstStyle/>
                    <a:p>
                      <a:r>
                        <a:rPr lang="en-US" sz="1700" dirty="0"/>
                        <a:t>1 baked potato (equal to 1 cup)</a:t>
                      </a:r>
                    </a:p>
                  </a:txBody>
                  <a:tcPr marL="109526" marR="109526" marT="54763" marB="54763"/>
                </a:tc>
                <a:extLst>
                  <a:ext uri="{0D108BD9-81ED-4DB2-BD59-A6C34878D82A}">
                    <a16:rowId xmlns:a16="http://schemas.microsoft.com/office/drawing/2014/main" val="1228954915"/>
                  </a:ext>
                </a:extLst>
              </a:tr>
              <a:tr h="475919">
                <a:tc>
                  <a:txBody>
                    <a:bodyPr/>
                    <a:lstStyle/>
                    <a:p>
                      <a:r>
                        <a:rPr lang="en-US" sz="1700" dirty="0"/>
                        <a:t>Snacks</a:t>
                      </a:r>
                    </a:p>
                  </a:txBody>
                  <a:tcPr marL="109526" marR="109526" marT="54763" marB="54763"/>
                </a:tc>
                <a:tc>
                  <a:txBody>
                    <a:bodyPr/>
                    <a:lstStyle/>
                    <a:p>
                      <a:r>
                        <a:rPr lang="en-US" sz="1700" dirty="0"/>
                        <a:t>1/2 cup baby carrots</a:t>
                      </a:r>
                    </a:p>
                  </a:txBody>
                  <a:tcPr marL="109526" marR="109526" marT="54763" marB="54763"/>
                </a:tc>
                <a:extLst>
                  <a:ext uri="{0D108BD9-81ED-4DB2-BD59-A6C34878D82A}">
                    <a16:rowId xmlns:a16="http://schemas.microsoft.com/office/drawing/2014/main" val="4246189249"/>
                  </a:ext>
                </a:extLst>
              </a:tr>
            </a:tbl>
          </a:graphicData>
        </a:graphic>
      </p:graphicFrame>
      <p:pic>
        <p:nvPicPr>
          <p:cNvPr id="5" name="Picture 4">
            <a:extLst>
              <a:ext uri="{FF2B5EF4-FFF2-40B4-BE49-F238E27FC236}">
                <a16:creationId xmlns:a16="http://schemas.microsoft.com/office/drawing/2014/main" id="{8DDCDADF-4018-B746-83DB-151A947C543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37759" y="5851458"/>
            <a:ext cx="1354105" cy="751209"/>
          </a:xfrm>
          <a:prstGeom prst="rect">
            <a:avLst/>
          </a:prstGeom>
        </p:spPr>
      </p:pic>
      <p:pic>
        <p:nvPicPr>
          <p:cNvPr id="9" name="Picture 8">
            <a:extLst>
              <a:ext uri="{FF2B5EF4-FFF2-40B4-BE49-F238E27FC236}">
                <a16:creationId xmlns:a16="http://schemas.microsoft.com/office/drawing/2014/main" id="{6FAA1751-9401-3A4A-98F5-5D2D4E66F13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8231" y="4776869"/>
            <a:ext cx="1440657" cy="903331"/>
          </a:xfrm>
          <a:prstGeom prst="rect">
            <a:avLst/>
          </a:prstGeom>
        </p:spPr>
      </p:pic>
      <p:pic>
        <p:nvPicPr>
          <p:cNvPr id="11" name="Picture 10">
            <a:extLst>
              <a:ext uri="{FF2B5EF4-FFF2-40B4-BE49-F238E27FC236}">
                <a16:creationId xmlns:a16="http://schemas.microsoft.com/office/drawing/2014/main" id="{C07439A2-551E-CE49-9D21-7C66BC1AC00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681424" y="4770533"/>
            <a:ext cx="1717206" cy="1039807"/>
          </a:xfrm>
          <a:prstGeom prst="rect">
            <a:avLst/>
          </a:prstGeom>
        </p:spPr>
      </p:pic>
      <p:pic>
        <p:nvPicPr>
          <p:cNvPr id="12" name="Picture 11">
            <a:extLst>
              <a:ext uri="{FF2B5EF4-FFF2-40B4-BE49-F238E27FC236}">
                <a16:creationId xmlns:a16="http://schemas.microsoft.com/office/drawing/2014/main" id="{47403EC3-36B9-B741-90BA-7C92E51F91E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516864" y="4388190"/>
            <a:ext cx="2388414" cy="1513300"/>
          </a:xfrm>
          <a:prstGeom prst="rect">
            <a:avLst/>
          </a:prstGeom>
        </p:spPr>
      </p:pic>
      <p:pic>
        <p:nvPicPr>
          <p:cNvPr id="14" name="Picture 13">
            <a:extLst>
              <a:ext uri="{FF2B5EF4-FFF2-40B4-BE49-F238E27FC236}">
                <a16:creationId xmlns:a16="http://schemas.microsoft.com/office/drawing/2014/main" id="{365324AD-1A40-7E46-9AB7-A2446E37854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335172" y="4566025"/>
            <a:ext cx="1800295" cy="1176389"/>
          </a:xfrm>
          <a:prstGeom prst="rect">
            <a:avLst/>
          </a:prstGeom>
        </p:spPr>
      </p:pic>
      <p:pic>
        <p:nvPicPr>
          <p:cNvPr id="16" name="Picture 15">
            <a:extLst>
              <a:ext uri="{FF2B5EF4-FFF2-40B4-BE49-F238E27FC236}">
                <a16:creationId xmlns:a16="http://schemas.microsoft.com/office/drawing/2014/main" id="{675F0314-AECC-F045-9FDA-9AFA38F0CB7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273561" y="4702311"/>
            <a:ext cx="1699722" cy="1005959"/>
          </a:xfrm>
          <a:prstGeom prst="rect">
            <a:avLst/>
          </a:prstGeom>
        </p:spPr>
      </p:pic>
    </p:spTree>
    <p:extLst>
      <p:ext uri="{BB962C8B-B14F-4D97-AF65-F5344CB8AC3E}">
        <p14:creationId xmlns:p14="http://schemas.microsoft.com/office/powerpoint/2010/main" val="379704549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4" name="Picture 3">
            <a:extLst>
              <a:ext uri="{FF2B5EF4-FFF2-40B4-BE49-F238E27FC236}">
                <a16:creationId xmlns:a16="http://schemas.microsoft.com/office/drawing/2014/main" id="{BD2880ED-F0CD-9346-8ECA-31F9662EE6F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37759" y="5851458"/>
            <a:ext cx="1354105" cy="751209"/>
          </a:xfrm>
          <a:prstGeom prst="rect">
            <a:avLst/>
          </a:prstGeom>
        </p:spPr>
      </p:pic>
      <p:pic>
        <p:nvPicPr>
          <p:cNvPr id="5" name="Picture 4">
            <a:extLst>
              <a:ext uri="{FF2B5EF4-FFF2-40B4-BE49-F238E27FC236}">
                <a16:creationId xmlns:a16="http://schemas.microsoft.com/office/drawing/2014/main" id="{A2BEE41A-52B0-3149-A635-2E307B978D78}"/>
              </a:ext>
            </a:extLst>
          </p:cNvPr>
          <p:cNvPicPr>
            <a:picLocks noChangeAspect="1"/>
          </p:cNvPicPr>
          <p:nvPr/>
        </p:nvPicPr>
        <p:blipFill>
          <a:blip r:embed="rId4"/>
          <a:stretch>
            <a:fillRect/>
          </a:stretch>
        </p:blipFill>
        <p:spPr>
          <a:xfrm>
            <a:off x="2204917" y="657064"/>
            <a:ext cx="4594330" cy="5945603"/>
          </a:xfrm>
          <a:prstGeom prst="rect">
            <a:avLst/>
          </a:prstGeom>
          <a:solidFill>
            <a:schemeClr val="bg1"/>
          </a:solidFill>
          <a:effectLst>
            <a:outerShdw blurRad="76200" dist="12700" dir="2700000" algn="tl" rotWithShape="0">
              <a:prstClr val="black">
                <a:alpha val="40000"/>
              </a:prstClr>
            </a:outerShdw>
          </a:effectLst>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4" name="Picture 3">
            <a:extLst>
              <a:ext uri="{FF2B5EF4-FFF2-40B4-BE49-F238E27FC236}">
                <a16:creationId xmlns:a16="http://schemas.microsoft.com/office/drawing/2014/main" id="{6D34FEB6-93EE-EB4E-B5FC-ADF4A0E0FE6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37759" y="5851458"/>
            <a:ext cx="1354105" cy="751209"/>
          </a:xfrm>
          <a:prstGeom prst="rect">
            <a:avLst/>
          </a:prstGeom>
        </p:spPr>
      </p:pic>
      <p:pic>
        <p:nvPicPr>
          <p:cNvPr id="8" name="Picture 7">
            <a:extLst>
              <a:ext uri="{FF2B5EF4-FFF2-40B4-BE49-F238E27FC236}">
                <a16:creationId xmlns:a16="http://schemas.microsoft.com/office/drawing/2014/main" id="{1B14BEF1-88FB-E744-88ED-4E18909BD41C}"/>
              </a:ext>
            </a:extLst>
          </p:cNvPr>
          <p:cNvPicPr>
            <a:picLocks noChangeAspect="1"/>
          </p:cNvPicPr>
          <p:nvPr/>
        </p:nvPicPr>
        <p:blipFill>
          <a:blip r:embed="rId4"/>
          <a:stretch>
            <a:fillRect/>
          </a:stretch>
        </p:blipFill>
        <p:spPr>
          <a:xfrm>
            <a:off x="2204918" y="657064"/>
            <a:ext cx="4594330" cy="5945603"/>
          </a:xfrm>
          <a:prstGeom prst="rect">
            <a:avLst/>
          </a:prstGeom>
          <a:solidFill>
            <a:schemeClr val="bg1"/>
          </a:solidFill>
          <a:effectLst>
            <a:outerShdw blurRad="76200" dist="12700" dir="2700000" algn="tl" rotWithShape="0">
              <a:prstClr val="black">
                <a:alpha val="40000"/>
              </a:prstClr>
            </a:outerShdw>
          </a:effectLst>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7" name="Picture 6">
            <a:extLst>
              <a:ext uri="{FF2B5EF4-FFF2-40B4-BE49-F238E27FC236}">
                <a16:creationId xmlns:a16="http://schemas.microsoft.com/office/drawing/2014/main" id="{1D545DBF-7A00-AF4B-9833-DDD6D8530EA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9144000" cy="5760719"/>
          </a:xfrm>
          <a:prstGeom prst="rect">
            <a:avLst/>
          </a:prstGeom>
        </p:spPr>
      </p:pic>
      <p:sp>
        <p:nvSpPr>
          <p:cNvPr id="8" name="Rectangle 7">
            <a:extLst>
              <a:ext uri="{FF2B5EF4-FFF2-40B4-BE49-F238E27FC236}">
                <a16:creationId xmlns:a16="http://schemas.microsoft.com/office/drawing/2014/main" id="{69B4F3AD-48A9-5842-8C0D-99267AA71C62}"/>
              </a:ext>
            </a:extLst>
          </p:cNvPr>
          <p:cNvSpPr/>
          <p:nvPr/>
        </p:nvSpPr>
        <p:spPr>
          <a:xfrm>
            <a:off x="0" y="5760719"/>
            <a:ext cx="9144000" cy="1097281"/>
          </a:xfrm>
          <a:prstGeom prst="rect">
            <a:avLst/>
          </a:prstGeom>
          <a:solidFill>
            <a:srgbClr val="602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hape 277">
            <a:extLst>
              <a:ext uri="{FF2B5EF4-FFF2-40B4-BE49-F238E27FC236}">
                <a16:creationId xmlns:a16="http://schemas.microsoft.com/office/drawing/2014/main" id="{F1C11651-9098-BB4F-B0EE-F723A23AD049}"/>
              </a:ext>
            </a:extLst>
          </p:cNvPr>
          <p:cNvSpPr txBox="1"/>
          <p:nvPr/>
        </p:nvSpPr>
        <p:spPr>
          <a:xfrm>
            <a:off x="263800" y="5781600"/>
            <a:ext cx="6864200" cy="945859"/>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0000"/>
              </a:buClr>
              <a:buSzPct val="25000"/>
              <a:buFont typeface="Calibri"/>
              <a:buNone/>
            </a:pPr>
            <a:r>
              <a:rPr lang="en-US" sz="5400" b="1" u="none" strike="noStrike" cap="none" dirty="0">
                <a:solidFill>
                  <a:schemeClr val="bg1"/>
                </a:solidFill>
                <a:latin typeface="+mj-lt"/>
                <a:ea typeface="Arial Regular" charset="0"/>
                <a:cs typeface="Arial Regular" charset="0"/>
                <a:sym typeface="Calibri"/>
              </a:rPr>
              <a:t>FOOD TASTING</a:t>
            </a:r>
          </a:p>
        </p:txBody>
      </p:sp>
      <p:pic>
        <p:nvPicPr>
          <p:cNvPr id="10" name="Picture 9">
            <a:extLst>
              <a:ext uri="{FF2B5EF4-FFF2-40B4-BE49-F238E27FC236}">
                <a16:creationId xmlns:a16="http://schemas.microsoft.com/office/drawing/2014/main" id="{0135B43B-8126-CD45-B5BC-E8468124C3B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537759" y="5851458"/>
            <a:ext cx="1354105" cy="751209"/>
          </a:xfrm>
          <a:prstGeom prst="rect">
            <a:avLst/>
          </a:prstGeom>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4" name="Picture 3">
            <a:extLst>
              <a:ext uri="{FF2B5EF4-FFF2-40B4-BE49-F238E27FC236}">
                <a16:creationId xmlns:a16="http://schemas.microsoft.com/office/drawing/2014/main" id="{DE1F3A3D-7C81-774E-9DC1-AA3CAEE088D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37759" y="5851458"/>
            <a:ext cx="1354105" cy="751209"/>
          </a:xfrm>
          <a:prstGeom prst="rect">
            <a:avLst/>
          </a:prstGeom>
        </p:spPr>
      </p:pic>
      <p:pic>
        <p:nvPicPr>
          <p:cNvPr id="9" name="Picture 8">
            <a:extLst>
              <a:ext uri="{FF2B5EF4-FFF2-40B4-BE49-F238E27FC236}">
                <a16:creationId xmlns:a16="http://schemas.microsoft.com/office/drawing/2014/main" id="{AC89731A-071E-8C4C-A4B7-6D2C60A16A88}"/>
              </a:ext>
            </a:extLst>
          </p:cNvPr>
          <p:cNvPicPr>
            <a:picLocks noChangeAspect="1"/>
          </p:cNvPicPr>
          <p:nvPr/>
        </p:nvPicPr>
        <p:blipFill>
          <a:blip r:embed="rId4"/>
          <a:stretch>
            <a:fillRect/>
          </a:stretch>
        </p:blipFill>
        <p:spPr>
          <a:xfrm>
            <a:off x="2204918" y="657064"/>
            <a:ext cx="4594330" cy="5945603"/>
          </a:xfrm>
          <a:prstGeom prst="rect">
            <a:avLst/>
          </a:prstGeom>
          <a:solidFill>
            <a:schemeClr val="bg1"/>
          </a:solidFill>
          <a:effectLst>
            <a:outerShdw blurRad="76200" dist="12700" dir="2700000" algn="tl" rotWithShape="0">
              <a:prstClr val="black">
                <a:alpha val="40000"/>
              </a:prstClr>
            </a:outerShdw>
          </a:effectLst>
        </p:spPr>
      </p:pic>
      <p:pic>
        <p:nvPicPr>
          <p:cNvPr id="8" name="Picture 7">
            <a:extLst>
              <a:ext uri="{FF2B5EF4-FFF2-40B4-BE49-F238E27FC236}">
                <a16:creationId xmlns:a16="http://schemas.microsoft.com/office/drawing/2014/main" id="{26E6186D-91D1-FF42-8B5F-3D0D42D5F64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612111" y="1058971"/>
            <a:ext cx="1760915" cy="851248"/>
          </a:xfrm>
          <a:prstGeom prst="rect">
            <a:avLst/>
          </a:prstGeom>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4" name="Picture 3">
            <a:extLst>
              <a:ext uri="{FF2B5EF4-FFF2-40B4-BE49-F238E27FC236}">
                <a16:creationId xmlns:a16="http://schemas.microsoft.com/office/drawing/2014/main" id="{F8537AAB-B8DD-9C4B-91A0-9E22D0735D2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37759" y="5851458"/>
            <a:ext cx="1354105" cy="751209"/>
          </a:xfrm>
          <a:prstGeom prst="rect">
            <a:avLst/>
          </a:prstGeom>
        </p:spPr>
      </p:pic>
      <p:sp>
        <p:nvSpPr>
          <p:cNvPr id="7" name="Google Shape;129;p25">
            <a:extLst>
              <a:ext uri="{FF2B5EF4-FFF2-40B4-BE49-F238E27FC236}">
                <a16:creationId xmlns:a16="http://schemas.microsoft.com/office/drawing/2014/main" id="{4631F540-E3B9-F342-9706-E64D416893A5}"/>
              </a:ext>
            </a:extLst>
          </p:cNvPr>
          <p:cNvSpPr txBox="1">
            <a:spLocks noGrp="1"/>
          </p:cNvSpPr>
          <p:nvPr>
            <p:ph type="body" idx="1"/>
          </p:nvPr>
        </p:nvSpPr>
        <p:spPr>
          <a:xfrm>
            <a:off x="2191657" y="2408869"/>
            <a:ext cx="4695371" cy="2076046"/>
          </a:xfrm>
          <a:prstGeom prst="rect">
            <a:avLst/>
          </a:prstGeom>
        </p:spPr>
        <p:txBody>
          <a:bodyPr spcFirstLastPara="1" wrap="square" lIns="91425" tIns="91425" rIns="91425" bIns="91425" anchor="t" anchorCtr="0">
            <a:noAutofit/>
          </a:bodyPr>
          <a:lstStyle/>
          <a:p>
            <a:pPr marL="0" indent="0" algn="r">
              <a:lnSpc>
                <a:spcPts val="6400"/>
              </a:lnSpc>
              <a:spcAft>
                <a:spcPts val="1600"/>
              </a:spcAft>
              <a:buNone/>
            </a:pPr>
            <a:r>
              <a:rPr lang="en-US" sz="8000" b="1" dirty="0">
                <a:solidFill>
                  <a:srgbClr val="602A7A"/>
                </a:solidFill>
              </a:rPr>
              <a:t>LET’S</a:t>
            </a:r>
          </a:p>
          <a:p>
            <a:pPr marL="0" indent="0" algn="r">
              <a:lnSpc>
                <a:spcPts val="6400"/>
              </a:lnSpc>
              <a:spcAft>
                <a:spcPts val="1600"/>
              </a:spcAft>
              <a:buNone/>
            </a:pPr>
            <a:r>
              <a:rPr lang="en-US" sz="8000" b="1" dirty="0">
                <a:solidFill>
                  <a:srgbClr val="602A7A"/>
                </a:solidFill>
              </a:rPr>
              <a:t>REVIEW!</a:t>
            </a:r>
          </a:p>
        </p:txBody>
      </p:sp>
      <p:pic>
        <p:nvPicPr>
          <p:cNvPr id="8" name="Picture 7">
            <a:extLst>
              <a:ext uri="{FF2B5EF4-FFF2-40B4-BE49-F238E27FC236}">
                <a16:creationId xmlns:a16="http://schemas.microsoft.com/office/drawing/2014/main" id="{0DB94A5B-9A01-844F-B742-9C7DBC835B61}"/>
              </a:ext>
            </a:extLst>
          </p:cNvPr>
          <p:cNvPicPr>
            <a:picLocks noChangeAspect="1"/>
          </p:cNvPicPr>
          <p:nvPr/>
        </p:nvPicPr>
        <p:blipFill>
          <a:blip r:embed="rId4"/>
          <a:stretch>
            <a:fillRect/>
          </a:stretch>
        </p:blipFill>
        <p:spPr>
          <a:xfrm>
            <a:off x="2395764" y="1332593"/>
            <a:ext cx="1885950" cy="1965990"/>
          </a:xfrm>
          <a:prstGeom prst="rect">
            <a:avLst/>
          </a:prstGeom>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7" name="Rectangle 18">
            <a:extLst>
              <a:ext uri="{FF2B5EF4-FFF2-40B4-BE49-F238E27FC236}">
                <a16:creationId xmlns:a16="http://schemas.microsoft.com/office/drawing/2014/main" id="{84CB8BCF-22F1-7F49-AA06-1D24953CF740}"/>
              </a:ext>
            </a:extLst>
          </p:cNvPr>
          <p:cNvSpPr>
            <a:spLocks noChangeArrowheads="1"/>
          </p:cNvSpPr>
          <p:nvPr/>
        </p:nvSpPr>
        <p:spPr bwMode="auto">
          <a:xfrm>
            <a:off x="0" y="515257"/>
            <a:ext cx="9144000" cy="634274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en-US" dirty="0"/>
              <a:t> </a:t>
            </a:r>
          </a:p>
        </p:txBody>
      </p:sp>
      <p:pic>
        <p:nvPicPr>
          <p:cNvPr id="6" name="Picture 5">
            <a:extLst>
              <a:ext uri="{FF2B5EF4-FFF2-40B4-BE49-F238E27FC236}">
                <a16:creationId xmlns:a16="http://schemas.microsoft.com/office/drawing/2014/main" id="{B0079C94-178F-D34C-A62A-C34C01F4576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6245" t="6393" r="4499" b="40274"/>
          <a:stretch/>
        </p:blipFill>
        <p:spPr>
          <a:xfrm>
            <a:off x="1327759" y="628845"/>
            <a:ext cx="6250487" cy="6229155"/>
          </a:xfrm>
          <a:prstGeom prst="rect">
            <a:avLst/>
          </a:prstGeom>
        </p:spPr>
      </p:pic>
      <p:pic>
        <p:nvPicPr>
          <p:cNvPr id="10" name="Picture 9">
            <a:extLst>
              <a:ext uri="{FF2B5EF4-FFF2-40B4-BE49-F238E27FC236}">
                <a16:creationId xmlns:a16="http://schemas.microsoft.com/office/drawing/2014/main" id="{AF1A711C-B615-894E-8859-B1B146535FC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537759" y="5851458"/>
            <a:ext cx="1354105" cy="751209"/>
          </a:xfrm>
          <a:prstGeom prst="rect">
            <a:avLst/>
          </a:prstGeom>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7" name="Google Shape;129;p25">
            <a:extLst>
              <a:ext uri="{FF2B5EF4-FFF2-40B4-BE49-F238E27FC236}">
                <a16:creationId xmlns:a16="http://schemas.microsoft.com/office/drawing/2014/main" id="{31D6D057-0FF3-F349-9382-8CF4A0B47843}"/>
              </a:ext>
            </a:extLst>
          </p:cNvPr>
          <p:cNvSpPr txBox="1">
            <a:spLocks/>
          </p:cNvSpPr>
          <p:nvPr/>
        </p:nvSpPr>
        <p:spPr>
          <a:xfrm>
            <a:off x="250063" y="600090"/>
            <a:ext cx="3942007" cy="10355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ts val="6400"/>
              </a:lnSpc>
              <a:spcAft>
                <a:spcPts val="1600"/>
              </a:spcAft>
              <a:buFont typeface="Arial"/>
              <a:buNone/>
            </a:pPr>
            <a:r>
              <a:rPr lang="en-US" sz="5400" b="1" spc="-150" dirty="0">
                <a:solidFill>
                  <a:srgbClr val="602A7A"/>
                </a:solidFill>
              </a:rPr>
              <a:t>Food Safety</a:t>
            </a:r>
          </a:p>
        </p:txBody>
      </p:sp>
      <p:pic>
        <p:nvPicPr>
          <p:cNvPr id="6" name="Picture 5">
            <a:extLst>
              <a:ext uri="{FF2B5EF4-FFF2-40B4-BE49-F238E27FC236}">
                <a16:creationId xmlns:a16="http://schemas.microsoft.com/office/drawing/2014/main" id="{8D1EE2D6-A643-124E-9F08-38C062E8120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37759" y="5851458"/>
            <a:ext cx="1354105" cy="751209"/>
          </a:xfrm>
          <a:prstGeom prst="rect">
            <a:avLst/>
          </a:prstGeom>
        </p:spPr>
      </p:pic>
      <p:grpSp>
        <p:nvGrpSpPr>
          <p:cNvPr id="49" name="Group 48">
            <a:extLst>
              <a:ext uri="{FF2B5EF4-FFF2-40B4-BE49-F238E27FC236}">
                <a16:creationId xmlns:a16="http://schemas.microsoft.com/office/drawing/2014/main" id="{BAEF97E0-6DC0-3B40-88A8-EE7D78E43983}"/>
              </a:ext>
            </a:extLst>
          </p:cNvPr>
          <p:cNvGrpSpPr/>
          <p:nvPr/>
        </p:nvGrpSpPr>
        <p:grpSpPr>
          <a:xfrm>
            <a:off x="348932" y="1564886"/>
            <a:ext cx="4340028" cy="4704977"/>
            <a:chOff x="200827" y="1552008"/>
            <a:chExt cx="4340028" cy="4704977"/>
          </a:xfrm>
        </p:grpSpPr>
        <p:pic>
          <p:nvPicPr>
            <p:cNvPr id="50" name="Picture 49">
              <a:extLst>
                <a:ext uri="{FF2B5EF4-FFF2-40B4-BE49-F238E27FC236}">
                  <a16:creationId xmlns:a16="http://schemas.microsoft.com/office/drawing/2014/main" id="{2F766E49-E092-F24D-B0CD-77CD2085667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954495">
              <a:off x="1351688" y="2692364"/>
              <a:ext cx="2796479" cy="1889513"/>
            </a:xfrm>
            <a:prstGeom prst="rect">
              <a:avLst/>
            </a:prstGeom>
          </p:spPr>
        </p:pic>
        <p:pic>
          <p:nvPicPr>
            <p:cNvPr id="51" name="Picture 50">
              <a:extLst>
                <a:ext uri="{FF2B5EF4-FFF2-40B4-BE49-F238E27FC236}">
                  <a16:creationId xmlns:a16="http://schemas.microsoft.com/office/drawing/2014/main" id="{B8079B3D-EC5F-EE4E-BE2D-8C58EE4E0B6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00827" y="1552008"/>
              <a:ext cx="1925392" cy="3773408"/>
            </a:xfrm>
            <a:prstGeom prst="rect">
              <a:avLst/>
            </a:prstGeom>
          </p:spPr>
        </p:pic>
        <p:pic>
          <p:nvPicPr>
            <p:cNvPr id="52" name="Picture 51">
              <a:extLst>
                <a:ext uri="{FF2B5EF4-FFF2-40B4-BE49-F238E27FC236}">
                  <a16:creationId xmlns:a16="http://schemas.microsoft.com/office/drawing/2014/main" id="{ADF9B2FD-D4BE-7240-9466-8A4B1D09F90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39842" y="3849270"/>
              <a:ext cx="3601013" cy="2407715"/>
            </a:xfrm>
            <a:prstGeom prst="rect">
              <a:avLst/>
            </a:prstGeom>
          </p:spPr>
        </p:pic>
        <p:pic>
          <p:nvPicPr>
            <p:cNvPr id="53" name="Picture 52">
              <a:extLst>
                <a:ext uri="{FF2B5EF4-FFF2-40B4-BE49-F238E27FC236}">
                  <a16:creationId xmlns:a16="http://schemas.microsoft.com/office/drawing/2014/main" id="{E73DDAF3-6F13-2545-9419-A7375588B9E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96438" y="4793176"/>
              <a:ext cx="1514474" cy="1421886"/>
            </a:xfrm>
            <a:prstGeom prst="rect">
              <a:avLst/>
            </a:prstGeom>
          </p:spPr>
        </p:pic>
      </p:grpSp>
      <p:pic>
        <p:nvPicPr>
          <p:cNvPr id="59" name="Picture 58">
            <a:extLst>
              <a:ext uri="{FF2B5EF4-FFF2-40B4-BE49-F238E27FC236}">
                <a16:creationId xmlns:a16="http://schemas.microsoft.com/office/drawing/2014/main" id="{4A2C1A62-C460-934A-85E9-67F5BDB7C77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864196" y="990946"/>
            <a:ext cx="4046185" cy="4752179"/>
          </a:xfrm>
          <a:prstGeom prst="rect">
            <a:avLst/>
          </a:prstGeom>
        </p:spPr>
      </p:pic>
      <p:grpSp>
        <p:nvGrpSpPr>
          <p:cNvPr id="60" name="Group 59">
            <a:extLst>
              <a:ext uri="{FF2B5EF4-FFF2-40B4-BE49-F238E27FC236}">
                <a16:creationId xmlns:a16="http://schemas.microsoft.com/office/drawing/2014/main" id="{FADEEB80-9DFA-9D4E-B07C-8DDB730DB6F2}"/>
              </a:ext>
            </a:extLst>
          </p:cNvPr>
          <p:cNvGrpSpPr/>
          <p:nvPr/>
        </p:nvGrpSpPr>
        <p:grpSpPr>
          <a:xfrm>
            <a:off x="4404577" y="2400975"/>
            <a:ext cx="1786449" cy="1683595"/>
            <a:chOff x="4248286" y="2552602"/>
            <a:chExt cx="1863732" cy="1756429"/>
          </a:xfrm>
        </p:grpSpPr>
        <p:sp>
          <p:nvSpPr>
            <p:cNvPr id="62" name="Oval 61">
              <a:extLst>
                <a:ext uri="{FF2B5EF4-FFF2-40B4-BE49-F238E27FC236}">
                  <a16:creationId xmlns:a16="http://schemas.microsoft.com/office/drawing/2014/main" id="{36A85854-FB3A-E04B-AB21-46E71A8B73F9}"/>
                </a:ext>
              </a:extLst>
            </p:cNvPr>
            <p:cNvSpPr/>
            <p:nvPr/>
          </p:nvSpPr>
          <p:spPr>
            <a:xfrm>
              <a:off x="4330047" y="2552602"/>
              <a:ext cx="1756429" cy="1756429"/>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a:extLst>
                <a:ext uri="{FF2B5EF4-FFF2-40B4-BE49-F238E27FC236}">
                  <a16:creationId xmlns:a16="http://schemas.microsoft.com/office/drawing/2014/main" id="{D0AB9B83-9508-5F42-8902-4A93760B2814}"/>
                </a:ext>
              </a:extLst>
            </p:cNvPr>
            <p:cNvCxnSpPr>
              <a:cxnSpLocks/>
            </p:cNvCxnSpPr>
            <p:nvPr/>
          </p:nvCxnSpPr>
          <p:spPr>
            <a:xfrm>
              <a:off x="4561728" y="2788564"/>
              <a:ext cx="1288091" cy="1284503"/>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pic>
          <p:nvPicPr>
            <p:cNvPr id="65" name="Shape 284" descr="BAC_Character.eps">
              <a:extLst>
                <a:ext uri="{FF2B5EF4-FFF2-40B4-BE49-F238E27FC236}">
                  <a16:creationId xmlns:a16="http://schemas.microsoft.com/office/drawing/2014/main" id="{FA19E0A3-9DEC-5F47-9BC6-2E4A57BCEB46}"/>
                </a:ext>
              </a:extLst>
            </p:cNvPr>
            <p:cNvPicPr preferRelativeResize="0"/>
            <p:nvPr/>
          </p:nvPicPr>
          <p:blipFill rotWithShape="1">
            <a:blip r:embed="rId9" cstate="hqprint">
              <a:alphaModFix/>
              <a:extLst>
                <a:ext uri="{28A0092B-C50C-407E-A947-70E740481C1C}">
                  <a14:useLocalDpi xmlns:a14="http://schemas.microsoft.com/office/drawing/2010/main"/>
                </a:ext>
              </a:extLst>
            </a:blip>
            <a:srcRect/>
            <a:stretch/>
          </p:blipFill>
          <p:spPr>
            <a:xfrm>
              <a:off x="4248286" y="2590241"/>
              <a:ext cx="1863732" cy="1640391"/>
            </a:xfrm>
            <a:prstGeom prst="rect">
              <a:avLst/>
            </a:prstGeom>
            <a:noFill/>
            <a:ln>
              <a:noFill/>
            </a:ln>
          </p:spPr>
        </p:pic>
        <p:cxnSp>
          <p:nvCxnSpPr>
            <p:cNvPr id="66" name="Straight Connector 65">
              <a:extLst>
                <a:ext uri="{FF2B5EF4-FFF2-40B4-BE49-F238E27FC236}">
                  <a16:creationId xmlns:a16="http://schemas.microsoft.com/office/drawing/2014/main" id="{D6F5F7B2-724E-954A-BB09-7C7FA912A3F3}"/>
                </a:ext>
              </a:extLst>
            </p:cNvPr>
            <p:cNvCxnSpPr>
              <a:cxnSpLocks/>
            </p:cNvCxnSpPr>
            <p:nvPr/>
          </p:nvCxnSpPr>
          <p:spPr>
            <a:xfrm>
              <a:off x="4870893" y="3092658"/>
              <a:ext cx="751662" cy="749568"/>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nodeType="clickEffect">
                                  <p:stCondLst>
                                    <p:cond delay="0"/>
                                  </p:stCondLst>
                                  <p:childTnLst>
                                    <p:set>
                                      <p:cBhvr>
                                        <p:cTn id="21" dur="1" fill="hold">
                                          <p:stCondLst>
                                            <p:cond delay="0"/>
                                          </p:stCondLst>
                                        </p:cTn>
                                        <p:tgtEl>
                                          <p:spTgt spid="60"/>
                                        </p:tgtEl>
                                        <p:attrNameLst>
                                          <p:attrName>style.visibility</p:attrName>
                                        </p:attrNameLst>
                                      </p:cBhvr>
                                      <p:to>
                                        <p:strVal val="visible"/>
                                      </p:to>
                                    </p:set>
                                    <p:anim calcmode="lin" valueType="num">
                                      <p:cBhvr>
                                        <p:cTn id="22" dur="500" fill="hold"/>
                                        <p:tgtEl>
                                          <p:spTgt spid="60"/>
                                        </p:tgtEl>
                                        <p:attrNameLst>
                                          <p:attrName>ppt_w</p:attrName>
                                        </p:attrNameLst>
                                      </p:cBhvr>
                                      <p:tavLst>
                                        <p:tav tm="0">
                                          <p:val>
                                            <p:fltVal val="0"/>
                                          </p:val>
                                        </p:tav>
                                        <p:tav tm="100000">
                                          <p:val>
                                            <p:strVal val="#ppt_w"/>
                                          </p:val>
                                        </p:tav>
                                      </p:tavLst>
                                    </p:anim>
                                    <p:anim calcmode="lin" valueType="num">
                                      <p:cBhvr>
                                        <p:cTn id="23" dur="500" fill="hold"/>
                                        <p:tgtEl>
                                          <p:spTgt spid="60"/>
                                        </p:tgtEl>
                                        <p:attrNameLst>
                                          <p:attrName>ppt_h</p:attrName>
                                        </p:attrNameLst>
                                      </p:cBhvr>
                                      <p:tavLst>
                                        <p:tav tm="0">
                                          <p:val>
                                            <p:fltVal val="0"/>
                                          </p:val>
                                        </p:tav>
                                        <p:tav tm="100000">
                                          <p:val>
                                            <p:strVal val="#ppt_h"/>
                                          </p:val>
                                        </p:tav>
                                      </p:tavLst>
                                    </p:anim>
                                    <p:anim calcmode="lin" valueType="num">
                                      <p:cBhvr>
                                        <p:cTn id="24" dur="500" fill="hold"/>
                                        <p:tgtEl>
                                          <p:spTgt spid="60"/>
                                        </p:tgtEl>
                                        <p:attrNameLst>
                                          <p:attrName>style.rotation</p:attrName>
                                        </p:attrNameLst>
                                      </p:cBhvr>
                                      <p:tavLst>
                                        <p:tav tm="0">
                                          <p:val>
                                            <p:fltVal val="360"/>
                                          </p:val>
                                        </p:tav>
                                        <p:tav tm="100000">
                                          <p:val>
                                            <p:fltVal val="0"/>
                                          </p:val>
                                        </p:tav>
                                      </p:tavLst>
                                    </p:anim>
                                    <p:animEffect transition="in" filter="fade">
                                      <p:cBhvr>
                                        <p:cTn id="2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4" name="Picture 3">
            <a:extLst>
              <a:ext uri="{FF2B5EF4-FFF2-40B4-BE49-F238E27FC236}">
                <a16:creationId xmlns:a16="http://schemas.microsoft.com/office/drawing/2014/main" id="{F17DAD3A-0E25-094A-AAA1-F3FFFA03A56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37759" y="5851458"/>
            <a:ext cx="1354105" cy="751209"/>
          </a:xfrm>
          <a:prstGeom prst="rect">
            <a:avLst/>
          </a:prstGeom>
        </p:spPr>
      </p:pic>
      <p:pic>
        <p:nvPicPr>
          <p:cNvPr id="6" name="Picture 5">
            <a:extLst>
              <a:ext uri="{FF2B5EF4-FFF2-40B4-BE49-F238E27FC236}">
                <a16:creationId xmlns:a16="http://schemas.microsoft.com/office/drawing/2014/main" id="{DAEFEDEC-0E51-4F4A-98A7-FEA2170F0B8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11925" b="38873"/>
          <a:stretch/>
        </p:blipFill>
        <p:spPr>
          <a:xfrm>
            <a:off x="134470" y="1513267"/>
            <a:ext cx="8875059" cy="3374265"/>
          </a:xfrm>
          <a:prstGeom prst="rect">
            <a:avLst/>
          </a:prstGeom>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6" name="Picture 5">
            <a:extLst>
              <a:ext uri="{FF2B5EF4-FFF2-40B4-BE49-F238E27FC236}">
                <a16:creationId xmlns:a16="http://schemas.microsoft.com/office/drawing/2014/main" id="{E265E733-2C3B-9B4A-BFC1-68D31CB05A7A}"/>
              </a:ext>
            </a:extLst>
          </p:cNvPr>
          <p:cNvPicPr>
            <a:picLocks noChangeAspect="1"/>
          </p:cNvPicPr>
          <p:nvPr/>
        </p:nvPicPr>
        <p:blipFill>
          <a:blip r:embed="rId3"/>
          <a:stretch>
            <a:fillRect/>
          </a:stretch>
        </p:blipFill>
        <p:spPr>
          <a:xfrm>
            <a:off x="377659" y="888642"/>
            <a:ext cx="4528914" cy="4134118"/>
          </a:xfrm>
          <a:prstGeom prst="rect">
            <a:avLst/>
          </a:prstGeom>
        </p:spPr>
      </p:pic>
      <p:pic>
        <p:nvPicPr>
          <p:cNvPr id="5" name="Picture 4">
            <a:extLst>
              <a:ext uri="{FF2B5EF4-FFF2-40B4-BE49-F238E27FC236}">
                <a16:creationId xmlns:a16="http://schemas.microsoft.com/office/drawing/2014/main" id="{487BB4D4-88A6-F540-8723-A01F941989F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537759" y="5851458"/>
            <a:ext cx="1354105" cy="751209"/>
          </a:xfrm>
          <a:prstGeom prst="rect">
            <a:avLst/>
          </a:prstGeom>
        </p:spPr>
      </p:pic>
      <p:pic>
        <p:nvPicPr>
          <p:cNvPr id="17" name="Picture 16">
            <a:extLst>
              <a:ext uri="{FF2B5EF4-FFF2-40B4-BE49-F238E27FC236}">
                <a16:creationId xmlns:a16="http://schemas.microsoft.com/office/drawing/2014/main" id="{AF9679CE-4D6D-B84E-8828-56F6586ADDC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21050" t="9108" r="21631" b="69544"/>
          <a:stretch/>
        </p:blipFill>
        <p:spPr>
          <a:xfrm>
            <a:off x="5414012" y="1506827"/>
            <a:ext cx="3055452" cy="879332"/>
          </a:xfrm>
          <a:prstGeom prst="rect">
            <a:avLst/>
          </a:prstGeom>
        </p:spPr>
      </p:pic>
      <p:pic>
        <p:nvPicPr>
          <p:cNvPr id="19" name="Picture 18">
            <a:extLst>
              <a:ext uri="{FF2B5EF4-FFF2-40B4-BE49-F238E27FC236}">
                <a16:creationId xmlns:a16="http://schemas.microsoft.com/office/drawing/2014/main" id="{82DAE3EA-0825-CD41-9792-3C285A095F9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21050" t="33769" r="21631" b="44883"/>
          <a:stretch/>
        </p:blipFill>
        <p:spPr>
          <a:xfrm>
            <a:off x="5414012" y="2538573"/>
            <a:ext cx="3055452" cy="879332"/>
          </a:xfrm>
          <a:prstGeom prst="rect">
            <a:avLst/>
          </a:prstGeom>
        </p:spPr>
      </p:pic>
      <p:pic>
        <p:nvPicPr>
          <p:cNvPr id="20" name="Picture 19">
            <a:extLst>
              <a:ext uri="{FF2B5EF4-FFF2-40B4-BE49-F238E27FC236}">
                <a16:creationId xmlns:a16="http://schemas.microsoft.com/office/drawing/2014/main" id="{3EA39C1C-9552-CC4B-B001-A868B00D213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21050" t="57733" r="21631" b="20919"/>
          <a:stretch/>
        </p:blipFill>
        <p:spPr>
          <a:xfrm>
            <a:off x="5414012" y="3570318"/>
            <a:ext cx="3055452" cy="87933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4" name="Picture 3">
            <a:extLst>
              <a:ext uri="{FF2B5EF4-FFF2-40B4-BE49-F238E27FC236}">
                <a16:creationId xmlns:a16="http://schemas.microsoft.com/office/drawing/2014/main" id="{72656202-A9BA-2C4A-AE34-000D24A782E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37759" y="5851458"/>
            <a:ext cx="1354105" cy="751209"/>
          </a:xfrm>
          <a:prstGeom prst="rect">
            <a:avLst/>
          </a:prstGeom>
        </p:spPr>
      </p:pic>
      <p:pic>
        <p:nvPicPr>
          <p:cNvPr id="12" name="Picture 11">
            <a:extLst>
              <a:ext uri="{FF2B5EF4-FFF2-40B4-BE49-F238E27FC236}">
                <a16:creationId xmlns:a16="http://schemas.microsoft.com/office/drawing/2014/main" id="{B81FFF3F-8B5D-BC4E-8552-33CB64E46019}"/>
              </a:ext>
            </a:extLst>
          </p:cNvPr>
          <p:cNvPicPr>
            <a:picLocks noChangeAspect="1"/>
          </p:cNvPicPr>
          <p:nvPr/>
        </p:nvPicPr>
        <p:blipFill>
          <a:blip r:embed="rId4"/>
          <a:stretch>
            <a:fillRect/>
          </a:stretch>
        </p:blipFill>
        <p:spPr>
          <a:xfrm>
            <a:off x="2273119" y="656984"/>
            <a:ext cx="4594392" cy="5945683"/>
          </a:xfrm>
          <a:prstGeom prst="rect">
            <a:avLst/>
          </a:prstGeom>
          <a:solidFill>
            <a:schemeClr val="lt1"/>
          </a:solidFill>
          <a:effectLst>
            <a:outerShdw blurRad="76200" dist="12700" dir="2700000" algn="tl" rotWithShape="0">
              <a:prstClr val="black">
                <a:alpha val="40000"/>
              </a:prstClr>
            </a:outerShdw>
          </a:effectLst>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4" name="Picture 3">
            <a:extLst>
              <a:ext uri="{FF2B5EF4-FFF2-40B4-BE49-F238E27FC236}">
                <a16:creationId xmlns:a16="http://schemas.microsoft.com/office/drawing/2014/main" id="{336F410D-AFC5-BD40-81EE-81DEB87A7B00}"/>
              </a:ext>
            </a:extLst>
          </p:cNvPr>
          <p:cNvPicPr>
            <a:picLocks noChangeAspect="1"/>
          </p:cNvPicPr>
          <p:nvPr/>
        </p:nvPicPr>
        <p:blipFill>
          <a:blip r:embed="rId3"/>
          <a:stretch>
            <a:fillRect/>
          </a:stretch>
        </p:blipFill>
        <p:spPr>
          <a:xfrm>
            <a:off x="1057413" y="664321"/>
            <a:ext cx="4595928" cy="5947672"/>
          </a:xfrm>
          <a:prstGeom prst="rect">
            <a:avLst/>
          </a:prstGeom>
          <a:solidFill>
            <a:schemeClr val="lt1"/>
          </a:solidFill>
          <a:effectLst>
            <a:outerShdw blurRad="76200" dist="12700" dir="2700000" algn="tl" rotWithShape="0">
              <a:prstClr val="black">
                <a:alpha val="40000"/>
              </a:prstClr>
            </a:outerShdw>
          </a:effectLst>
        </p:spPr>
      </p:pic>
      <p:sp>
        <p:nvSpPr>
          <p:cNvPr id="2" name="TextBox 1">
            <a:extLst>
              <a:ext uri="{FF2B5EF4-FFF2-40B4-BE49-F238E27FC236}">
                <a16:creationId xmlns:a16="http://schemas.microsoft.com/office/drawing/2014/main" id="{6E9377B5-E710-1947-8F36-C8B11558493B}"/>
              </a:ext>
            </a:extLst>
          </p:cNvPr>
          <p:cNvSpPr txBox="1"/>
          <p:nvPr/>
        </p:nvSpPr>
        <p:spPr>
          <a:xfrm>
            <a:off x="6132796" y="1815529"/>
            <a:ext cx="2456875" cy="2015936"/>
          </a:xfrm>
          <a:prstGeom prst="rect">
            <a:avLst/>
          </a:prstGeom>
          <a:noFill/>
        </p:spPr>
        <p:txBody>
          <a:bodyPr wrap="square" rtlCol="0">
            <a:spAutoFit/>
          </a:bodyPr>
          <a:lstStyle/>
          <a:p>
            <a:pPr>
              <a:lnSpc>
                <a:spcPts val="5000"/>
              </a:lnSpc>
            </a:pPr>
            <a:r>
              <a:rPr lang="en-US" sz="4800" b="1" spc="-200" dirty="0">
                <a:solidFill>
                  <a:srgbClr val="602A7A"/>
                </a:solidFill>
              </a:rPr>
              <a:t>Grains give us energy!</a:t>
            </a:r>
          </a:p>
        </p:txBody>
      </p:sp>
      <p:pic>
        <p:nvPicPr>
          <p:cNvPr id="9" name="Picture 8">
            <a:extLst>
              <a:ext uri="{FF2B5EF4-FFF2-40B4-BE49-F238E27FC236}">
                <a16:creationId xmlns:a16="http://schemas.microsoft.com/office/drawing/2014/main" id="{2CED8A76-A6B2-464E-A1F9-9629AAAC0F6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537759" y="5851458"/>
            <a:ext cx="1354105" cy="751209"/>
          </a:xfrm>
          <a:prstGeom prst="rect">
            <a:avLst/>
          </a:prstGeom>
        </p:spPr>
      </p:pic>
      <p:sp>
        <p:nvSpPr>
          <p:cNvPr id="20" name="Google Shape;90;p18">
            <a:extLst>
              <a:ext uri="{FF2B5EF4-FFF2-40B4-BE49-F238E27FC236}">
                <a16:creationId xmlns:a16="http://schemas.microsoft.com/office/drawing/2014/main" id="{C7693076-6AB3-0840-8096-162CE0A52D40}"/>
              </a:ext>
            </a:extLst>
          </p:cNvPr>
          <p:cNvSpPr txBox="1"/>
          <p:nvPr/>
        </p:nvSpPr>
        <p:spPr>
          <a:xfrm>
            <a:off x="3477295" y="1910127"/>
            <a:ext cx="1545465" cy="407262"/>
          </a:xfrm>
          <a:prstGeom prst="rect">
            <a:avLst/>
          </a:prstGeom>
          <a:noFill/>
          <a:ln>
            <a:noFill/>
          </a:ln>
        </p:spPr>
        <p:txBody>
          <a:bodyPr spcFirstLastPara="1" wrap="square" lIns="91425" tIns="91425" rIns="91425" bIns="91425" anchor="t" anchorCtr="0">
            <a:noAutofit/>
          </a:bodyPr>
          <a:lstStyle/>
          <a:p>
            <a:pPr algn="ctr"/>
            <a:r>
              <a:rPr lang="en" sz="1800" b="1" dirty="0">
                <a:solidFill>
                  <a:srgbClr val="C00000"/>
                </a:solidFill>
              </a:rPr>
              <a:t>Bran</a:t>
            </a:r>
            <a:endParaRPr sz="1800" b="1" dirty="0">
              <a:solidFill>
                <a:srgbClr val="C00000"/>
              </a:solidFill>
            </a:endParaRPr>
          </a:p>
        </p:txBody>
      </p:sp>
      <p:sp>
        <p:nvSpPr>
          <p:cNvPr id="22" name="Google Shape;91;p18">
            <a:extLst>
              <a:ext uri="{FF2B5EF4-FFF2-40B4-BE49-F238E27FC236}">
                <a16:creationId xmlns:a16="http://schemas.microsoft.com/office/drawing/2014/main" id="{B79319BF-E39C-BC42-AA06-83FC2D06B5F1}"/>
              </a:ext>
            </a:extLst>
          </p:cNvPr>
          <p:cNvSpPr txBox="1"/>
          <p:nvPr/>
        </p:nvSpPr>
        <p:spPr>
          <a:xfrm>
            <a:off x="3477295" y="2500631"/>
            <a:ext cx="1545465" cy="397117"/>
          </a:xfrm>
          <a:prstGeom prst="rect">
            <a:avLst/>
          </a:prstGeom>
          <a:noFill/>
          <a:ln>
            <a:noFill/>
          </a:ln>
        </p:spPr>
        <p:txBody>
          <a:bodyPr spcFirstLastPara="1" wrap="square" lIns="91425" tIns="91425" rIns="91425" bIns="91425" anchor="t" anchorCtr="0">
            <a:noAutofit/>
          </a:bodyPr>
          <a:lstStyle/>
          <a:p>
            <a:pPr algn="ctr"/>
            <a:r>
              <a:rPr lang="en" sz="1800" b="1" dirty="0">
                <a:solidFill>
                  <a:srgbClr val="C00000"/>
                </a:solidFill>
              </a:rPr>
              <a:t>Endosperm</a:t>
            </a:r>
            <a:endParaRPr sz="1800" b="1" dirty="0">
              <a:solidFill>
                <a:srgbClr val="C00000"/>
              </a:solidFill>
            </a:endParaRPr>
          </a:p>
        </p:txBody>
      </p:sp>
      <p:sp>
        <p:nvSpPr>
          <p:cNvPr id="23" name="Google Shape;92;p18">
            <a:extLst>
              <a:ext uri="{FF2B5EF4-FFF2-40B4-BE49-F238E27FC236}">
                <a16:creationId xmlns:a16="http://schemas.microsoft.com/office/drawing/2014/main" id="{6B86C469-D38D-2C4D-AD29-99BF2FBC2345}"/>
              </a:ext>
            </a:extLst>
          </p:cNvPr>
          <p:cNvSpPr txBox="1"/>
          <p:nvPr/>
        </p:nvSpPr>
        <p:spPr>
          <a:xfrm>
            <a:off x="3477295" y="3100308"/>
            <a:ext cx="1545465" cy="338351"/>
          </a:xfrm>
          <a:prstGeom prst="rect">
            <a:avLst/>
          </a:prstGeom>
          <a:noFill/>
          <a:ln>
            <a:noFill/>
          </a:ln>
        </p:spPr>
        <p:txBody>
          <a:bodyPr spcFirstLastPara="1" wrap="square" lIns="91425" tIns="91425" rIns="91425" bIns="91425" anchor="t" anchorCtr="0">
            <a:noAutofit/>
          </a:bodyPr>
          <a:lstStyle/>
          <a:p>
            <a:pPr algn="ctr"/>
            <a:r>
              <a:rPr lang="en" sz="1800" b="1" dirty="0">
                <a:solidFill>
                  <a:srgbClr val="C00000"/>
                </a:solidFill>
              </a:rPr>
              <a:t>Germ</a:t>
            </a:r>
            <a:endParaRPr sz="1800" b="1" dirty="0">
              <a:solidFill>
                <a:srgbClr val="C0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8">
            <a:extLst>
              <a:ext uri="{FF2B5EF4-FFF2-40B4-BE49-F238E27FC236}">
                <a16:creationId xmlns:a16="http://schemas.microsoft.com/office/drawing/2014/main" id="{6D1BD5E4-2220-D044-AFAE-ADB9F196EB06}"/>
              </a:ext>
            </a:extLst>
          </p:cNvPr>
          <p:cNvSpPr>
            <a:spLocks noChangeArrowheads="1"/>
          </p:cNvSpPr>
          <p:nvPr/>
        </p:nvSpPr>
        <p:spPr bwMode="auto">
          <a:xfrm>
            <a:off x="0" y="515257"/>
            <a:ext cx="9144000" cy="634274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en-US" dirty="0"/>
              <a:t> </a:t>
            </a:r>
          </a:p>
        </p:txBody>
      </p:sp>
      <p:pic>
        <p:nvPicPr>
          <p:cNvPr id="4" name="Picture 3">
            <a:extLst>
              <a:ext uri="{FF2B5EF4-FFF2-40B4-BE49-F238E27FC236}">
                <a16:creationId xmlns:a16="http://schemas.microsoft.com/office/drawing/2014/main" id="{0FA3C3BE-DA30-7C4F-A36B-B3C21C0F358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37759" y="5851458"/>
            <a:ext cx="1354105" cy="751209"/>
          </a:xfrm>
          <a:prstGeom prst="rect">
            <a:avLst/>
          </a:prstGeom>
        </p:spPr>
      </p:pic>
      <p:pic>
        <p:nvPicPr>
          <p:cNvPr id="5" name="Picture 4" descr="bread-WholeWheat_inBag.psd">
            <a:extLst>
              <a:ext uri="{FF2B5EF4-FFF2-40B4-BE49-F238E27FC236}">
                <a16:creationId xmlns:a16="http://schemas.microsoft.com/office/drawing/2014/main" id="{A5E4DFE4-4178-5740-A3D3-D3CE4525D87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1011933"/>
            <a:ext cx="4267200" cy="2096169"/>
          </a:xfrm>
          <a:prstGeom prst="rect">
            <a:avLst/>
          </a:prstGeom>
        </p:spPr>
      </p:pic>
      <p:pic>
        <p:nvPicPr>
          <p:cNvPr id="6" name="Picture 5" descr="WheatBread-LabelCMYK.jpg">
            <a:extLst>
              <a:ext uri="{FF2B5EF4-FFF2-40B4-BE49-F238E27FC236}">
                <a16:creationId xmlns:a16="http://schemas.microsoft.com/office/drawing/2014/main" id="{5F8ECEB2-4564-9F4E-AE63-C47DABDB4DA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953000" y="3226974"/>
            <a:ext cx="3608337" cy="2167128"/>
          </a:xfrm>
          <a:prstGeom prst="rect">
            <a:avLst/>
          </a:prstGeom>
        </p:spPr>
      </p:pic>
      <p:pic>
        <p:nvPicPr>
          <p:cNvPr id="7" name="Picture 6" descr="WholeWheatBreadLabelCMYK.jpg">
            <a:extLst>
              <a:ext uri="{FF2B5EF4-FFF2-40B4-BE49-F238E27FC236}">
                <a16:creationId xmlns:a16="http://schemas.microsoft.com/office/drawing/2014/main" id="{0A059054-249F-A943-9F34-84C38B65C3F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600" y="3226974"/>
            <a:ext cx="3657600" cy="1536192"/>
          </a:xfrm>
          <a:prstGeom prst="rect">
            <a:avLst/>
          </a:prstGeom>
        </p:spPr>
      </p:pic>
      <p:pic>
        <p:nvPicPr>
          <p:cNvPr id="8" name="Picture 7" descr="WheatBreadCMYK.psd">
            <a:extLst>
              <a:ext uri="{FF2B5EF4-FFF2-40B4-BE49-F238E27FC236}">
                <a16:creationId xmlns:a16="http://schemas.microsoft.com/office/drawing/2014/main" id="{404B2BF8-C718-A444-9226-BC969E6FB53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5400000">
            <a:off x="6147315" y="237387"/>
            <a:ext cx="1497569" cy="3886199"/>
          </a:xfrm>
          <a:prstGeom prst="rect">
            <a:avLst/>
          </a:prstGeom>
        </p:spPr>
      </p:pic>
      <p:sp>
        <p:nvSpPr>
          <p:cNvPr id="9" name="Oval 12">
            <a:extLst>
              <a:ext uri="{FF2B5EF4-FFF2-40B4-BE49-F238E27FC236}">
                <a16:creationId xmlns:a16="http://schemas.microsoft.com/office/drawing/2014/main" id="{AA34A192-135B-7642-8E31-D7BEC55C517F}"/>
              </a:ext>
            </a:extLst>
          </p:cNvPr>
          <p:cNvSpPr>
            <a:spLocks noChangeArrowheads="1"/>
          </p:cNvSpPr>
          <p:nvPr/>
        </p:nvSpPr>
        <p:spPr bwMode="auto">
          <a:xfrm>
            <a:off x="1524000" y="3184302"/>
            <a:ext cx="2895600" cy="457200"/>
          </a:xfrm>
          <a:prstGeom prst="ellipse">
            <a:avLst/>
          </a:prstGeom>
          <a:noFill/>
          <a:ln w="508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 name="Oval 15">
            <a:extLst>
              <a:ext uri="{FF2B5EF4-FFF2-40B4-BE49-F238E27FC236}">
                <a16:creationId xmlns:a16="http://schemas.microsoft.com/office/drawing/2014/main" id="{960AE8DB-7F7D-9844-A0EA-E1583774F73F}"/>
              </a:ext>
            </a:extLst>
          </p:cNvPr>
          <p:cNvSpPr>
            <a:spLocks noChangeArrowheads="1"/>
          </p:cNvSpPr>
          <p:nvPr/>
        </p:nvSpPr>
        <p:spPr bwMode="auto">
          <a:xfrm>
            <a:off x="5638800" y="3108102"/>
            <a:ext cx="2133600" cy="533400"/>
          </a:xfrm>
          <a:prstGeom prst="ellipse">
            <a:avLst/>
          </a:prstGeom>
          <a:noFill/>
          <a:ln w="476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104518658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3" name="Rectangle 18">
            <a:extLst>
              <a:ext uri="{FF2B5EF4-FFF2-40B4-BE49-F238E27FC236}">
                <a16:creationId xmlns:a16="http://schemas.microsoft.com/office/drawing/2014/main" id="{26C0DB5F-E399-3D4A-878E-20DACA521E47}"/>
              </a:ext>
            </a:extLst>
          </p:cNvPr>
          <p:cNvSpPr>
            <a:spLocks noChangeArrowheads="1"/>
          </p:cNvSpPr>
          <p:nvPr/>
        </p:nvSpPr>
        <p:spPr bwMode="auto">
          <a:xfrm>
            <a:off x="0" y="515257"/>
            <a:ext cx="9144000" cy="634274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en-US" dirty="0"/>
              <a:t> </a:t>
            </a:r>
          </a:p>
        </p:txBody>
      </p:sp>
      <p:pic>
        <p:nvPicPr>
          <p:cNvPr id="9" name="Picture 8">
            <a:extLst>
              <a:ext uri="{FF2B5EF4-FFF2-40B4-BE49-F238E27FC236}">
                <a16:creationId xmlns:a16="http://schemas.microsoft.com/office/drawing/2014/main" id="{6CB28007-8824-324A-B2A5-D719F5EC8E7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870" t="9765" r="5014" b="15211"/>
          <a:stretch/>
        </p:blipFill>
        <p:spPr>
          <a:xfrm>
            <a:off x="817809" y="917891"/>
            <a:ext cx="7411792" cy="4768133"/>
          </a:xfrm>
          <a:prstGeom prst="rect">
            <a:avLst/>
          </a:prstGeom>
        </p:spPr>
      </p:pic>
      <p:sp>
        <p:nvSpPr>
          <p:cNvPr id="6" name="Google Shape;105;p21">
            <a:extLst>
              <a:ext uri="{FF2B5EF4-FFF2-40B4-BE49-F238E27FC236}">
                <a16:creationId xmlns:a16="http://schemas.microsoft.com/office/drawing/2014/main" id="{79EECADD-38BC-AC44-9906-86BED37B2D06}"/>
              </a:ext>
            </a:extLst>
          </p:cNvPr>
          <p:cNvSpPr txBox="1"/>
          <p:nvPr/>
        </p:nvSpPr>
        <p:spPr>
          <a:xfrm>
            <a:off x="816621" y="842431"/>
            <a:ext cx="2956894" cy="1559480"/>
          </a:xfrm>
          <a:prstGeom prst="rect">
            <a:avLst/>
          </a:prstGeom>
          <a:noFill/>
          <a:ln>
            <a:noFill/>
          </a:ln>
        </p:spPr>
        <p:txBody>
          <a:bodyPr spcFirstLastPara="1" wrap="square" lIns="91425" tIns="91425" rIns="91425" bIns="91425" anchor="t" anchorCtr="0">
            <a:noAutofit/>
          </a:bodyPr>
          <a:lstStyle/>
          <a:p>
            <a:pPr>
              <a:lnSpc>
                <a:spcPts val="5400"/>
              </a:lnSpc>
            </a:pPr>
            <a:r>
              <a:rPr lang="en" sz="5200" b="1" spc="-200" dirty="0">
                <a:solidFill>
                  <a:srgbClr val="602A7A"/>
                </a:solidFill>
              </a:rPr>
              <a:t>Let’s Get Active!</a:t>
            </a:r>
            <a:endParaRPr sz="5200" b="1" spc="-200" dirty="0">
              <a:solidFill>
                <a:srgbClr val="602A7A"/>
              </a:solidFill>
              <a:highlight>
                <a:srgbClr val="FFFF00"/>
              </a:highlight>
            </a:endParaRPr>
          </a:p>
        </p:txBody>
      </p:sp>
      <p:pic>
        <p:nvPicPr>
          <p:cNvPr id="14" name="Picture 13">
            <a:extLst>
              <a:ext uri="{FF2B5EF4-FFF2-40B4-BE49-F238E27FC236}">
                <a16:creationId xmlns:a16="http://schemas.microsoft.com/office/drawing/2014/main" id="{EB76F0F2-DFC0-3348-BE5C-D5C51BC09FA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537759" y="5851458"/>
            <a:ext cx="1354105" cy="751209"/>
          </a:xfrm>
          <a:prstGeom prst="rect">
            <a:avLst/>
          </a:prstGeom>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8">
            <a:extLst>
              <a:ext uri="{FF2B5EF4-FFF2-40B4-BE49-F238E27FC236}">
                <a16:creationId xmlns:a16="http://schemas.microsoft.com/office/drawing/2014/main" id="{F1EF9E61-17D4-ED4D-8DC3-08FA69AFAEB0}"/>
              </a:ext>
            </a:extLst>
          </p:cNvPr>
          <p:cNvSpPr>
            <a:spLocks noChangeArrowheads="1"/>
          </p:cNvSpPr>
          <p:nvPr/>
        </p:nvSpPr>
        <p:spPr bwMode="auto">
          <a:xfrm>
            <a:off x="0" y="515257"/>
            <a:ext cx="9144000" cy="634274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en-US" dirty="0"/>
              <a:t> </a:t>
            </a:r>
          </a:p>
        </p:txBody>
      </p:sp>
      <p:sp>
        <p:nvSpPr>
          <p:cNvPr id="2" name="Title 1">
            <a:extLst>
              <a:ext uri="{FF2B5EF4-FFF2-40B4-BE49-F238E27FC236}">
                <a16:creationId xmlns:a16="http://schemas.microsoft.com/office/drawing/2014/main" id="{CBDCB027-1CE5-4942-968E-A3CA59C38FBC}"/>
              </a:ext>
            </a:extLst>
          </p:cNvPr>
          <p:cNvSpPr>
            <a:spLocks noGrp="1"/>
          </p:cNvSpPr>
          <p:nvPr>
            <p:ph type="title"/>
          </p:nvPr>
        </p:nvSpPr>
        <p:spPr>
          <a:xfrm>
            <a:off x="347952" y="4979254"/>
            <a:ext cx="3405561" cy="1458021"/>
          </a:xfrm>
        </p:spPr>
        <p:txBody>
          <a:bodyPr/>
          <a:lstStyle/>
          <a:p>
            <a:pPr>
              <a:lnSpc>
                <a:spcPts val="4800"/>
              </a:lnSpc>
            </a:pPr>
            <a:r>
              <a:rPr lang="en-US" sz="5000" b="1" dirty="0">
                <a:solidFill>
                  <a:srgbClr val="602A7A"/>
                </a:solidFill>
              </a:rPr>
              <a:t>What is </a:t>
            </a:r>
            <a:br>
              <a:rPr lang="en-US" sz="5000" b="1" dirty="0">
                <a:solidFill>
                  <a:srgbClr val="602A7A"/>
                </a:solidFill>
              </a:rPr>
            </a:br>
            <a:r>
              <a:rPr lang="en-US" sz="5000" b="1" dirty="0">
                <a:solidFill>
                  <a:srgbClr val="602A7A"/>
                </a:solidFill>
              </a:rPr>
              <a:t>a serving?</a:t>
            </a:r>
          </a:p>
        </p:txBody>
      </p:sp>
      <p:sp>
        <p:nvSpPr>
          <p:cNvPr id="3" name="Text Placeholder 2">
            <a:extLst>
              <a:ext uri="{FF2B5EF4-FFF2-40B4-BE49-F238E27FC236}">
                <a16:creationId xmlns:a16="http://schemas.microsoft.com/office/drawing/2014/main" id="{2A99933B-3D2A-224E-8421-CB215CEA3ED5}"/>
              </a:ext>
            </a:extLst>
          </p:cNvPr>
          <p:cNvSpPr>
            <a:spLocks noGrp="1"/>
          </p:cNvSpPr>
          <p:nvPr>
            <p:ph type="body" idx="1"/>
          </p:nvPr>
        </p:nvSpPr>
        <p:spPr>
          <a:xfrm>
            <a:off x="535625" y="2113528"/>
            <a:ext cx="1244407" cy="487416"/>
          </a:xfrm>
        </p:spPr>
        <p:txBody>
          <a:bodyPr lIns="0" tIns="0" rIns="0" bIns="0"/>
          <a:lstStyle/>
          <a:p>
            <a:pPr marL="0" indent="0" algn="ctr">
              <a:lnSpc>
                <a:spcPts val="1600"/>
              </a:lnSpc>
              <a:buNone/>
            </a:pPr>
            <a:r>
              <a:rPr lang="en-US" sz="1600" dirty="0">
                <a:solidFill>
                  <a:schemeClr val="tx1"/>
                </a:solidFill>
              </a:rPr>
              <a:t>1 slice </a:t>
            </a:r>
            <a:br>
              <a:rPr lang="en-US" sz="1600" dirty="0">
                <a:solidFill>
                  <a:schemeClr val="tx1"/>
                </a:solidFill>
              </a:rPr>
            </a:br>
            <a:r>
              <a:rPr lang="en-US" sz="1600" dirty="0">
                <a:solidFill>
                  <a:schemeClr val="tx1"/>
                </a:solidFill>
              </a:rPr>
              <a:t>of bread</a:t>
            </a:r>
          </a:p>
        </p:txBody>
      </p:sp>
      <p:sp>
        <p:nvSpPr>
          <p:cNvPr id="8" name="Text Placeholder 2">
            <a:extLst>
              <a:ext uri="{FF2B5EF4-FFF2-40B4-BE49-F238E27FC236}">
                <a16:creationId xmlns:a16="http://schemas.microsoft.com/office/drawing/2014/main" id="{C28FCF1E-9B5F-5D43-954F-F2F4B288AB58}"/>
              </a:ext>
            </a:extLst>
          </p:cNvPr>
          <p:cNvSpPr txBox="1">
            <a:spLocks/>
          </p:cNvSpPr>
          <p:nvPr/>
        </p:nvSpPr>
        <p:spPr>
          <a:xfrm>
            <a:off x="2466194" y="2116196"/>
            <a:ext cx="1760679" cy="643461"/>
          </a:xfrm>
          <a:prstGeom prst="rect">
            <a:avLst/>
          </a:prstGeom>
          <a:noFill/>
          <a:ln>
            <a:noFill/>
          </a:ln>
        </p:spPr>
        <p:txBody>
          <a:bodyPr spcFirstLastPara="1" wrap="square" lIns="0" tIns="0" rIns="0" bIns="0" anchor="t" anchorCtr="0"/>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lnSpc>
                <a:spcPts val="1600"/>
              </a:lnSpc>
              <a:buFont typeface="Arial"/>
              <a:buNone/>
            </a:pPr>
            <a:r>
              <a:rPr lang="en-US" sz="1600" dirty="0">
                <a:solidFill>
                  <a:schemeClr val="tx1"/>
                </a:solidFill>
              </a:rPr>
              <a:t>1/2 of a </a:t>
            </a:r>
            <a:br>
              <a:rPr lang="en-US" sz="1600" dirty="0">
                <a:solidFill>
                  <a:schemeClr val="tx1"/>
                </a:solidFill>
              </a:rPr>
            </a:br>
            <a:r>
              <a:rPr lang="en-US" sz="1600" dirty="0">
                <a:solidFill>
                  <a:schemeClr val="tx1"/>
                </a:solidFill>
              </a:rPr>
              <a:t>hamburger bun</a:t>
            </a:r>
          </a:p>
        </p:txBody>
      </p:sp>
      <p:sp>
        <p:nvSpPr>
          <p:cNvPr id="9" name="Text Placeholder 2">
            <a:extLst>
              <a:ext uri="{FF2B5EF4-FFF2-40B4-BE49-F238E27FC236}">
                <a16:creationId xmlns:a16="http://schemas.microsoft.com/office/drawing/2014/main" id="{A51B4259-EE80-994B-AA9F-C4A3516A8D7A}"/>
              </a:ext>
            </a:extLst>
          </p:cNvPr>
          <p:cNvSpPr txBox="1">
            <a:spLocks/>
          </p:cNvSpPr>
          <p:nvPr/>
        </p:nvSpPr>
        <p:spPr>
          <a:xfrm>
            <a:off x="4615372" y="2103785"/>
            <a:ext cx="1789249" cy="539150"/>
          </a:xfrm>
          <a:prstGeom prst="rect">
            <a:avLst/>
          </a:prstGeom>
          <a:noFill/>
          <a:ln>
            <a:noFill/>
          </a:ln>
        </p:spPr>
        <p:txBody>
          <a:bodyPr spcFirstLastPara="1" wrap="square" lIns="0" tIns="0" rIns="0" bIns="0" anchor="t" anchorCtr="0"/>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lnSpc>
                <a:spcPts val="1600"/>
              </a:lnSpc>
              <a:buFont typeface="Arial"/>
              <a:buNone/>
            </a:pPr>
            <a:r>
              <a:rPr lang="en-US" sz="1600" dirty="0">
                <a:solidFill>
                  <a:schemeClr val="tx1"/>
                </a:solidFill>
              </a:rPr>
              <a:t>1/2 cup </a:t>
            </a:r>
            <a:br>
              <a:rPr lang="en-US" sz="1600" dirty="0">
                <a:solidFill>
                  <a:schemeClr val="tx1"/>
                </a:solidFill>
              </a:rPr>
            </a:br>
            <a:r>
              <a:rPr lang="en-US" sz="1600" dirty="0">
                <a:solidFill>
                  <a:schemeClr val="tx1"/>
                </a:solidFill>
              </a:rPr>
              <a:t>of brown rice</a:t>
            </a:r>
          </a:p>
        </p:txBody>
      </p:sp>
      <p:sp>
        <p:nvSpPr>
          <p:cNvPr id="10" name="Text Placeholder 2">
            <a:extLst>
              <a:ext uri="{FF2B5EF4-FFF2-40B4-BE49-F238E27FC236}">
                <a16:creationId xmlns:a16="http://schemas.microsoft.com/office/drawing/2014/main" id="{39600B02-8140-EA45-961A-0E79F7610EEB}"/>
              </a:ext>
            </a:extLst>
          </p:cNvPr>
          <p:cNvSpPr txBox="1">
            <a:spLocks/>
          </p:cNvSpPr>
          <p:nvPr/>
        </p:nvSpPr>
        <p:spPr>
          <a:xfrm>
            <a:off x="6916635" y="2113528"/>
            <a:ext cx="1718926" cy="491061"/>
          </a:xfrm>
          <a:prstGeom prst="rect">
            <a:avLst/>
          </a:prstGeom>
          <a:noFill/>
          <a:ln>
            <a:noFill/>
          </a:ln>
        </p:spPr>
        <p:txBody>
          <a:bodyPr spcFirstLastPara="1" wrap="square" lIns="0" tIns="0" rIns="0" bIns="0" anchor="t" anchorCtr="0"/>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lnSpc>
                <a:spcPts val="1600"/>
              </a:lnSpc>
              <a:buFont typeface="Arial"/>
              <a:buNone/>
            </a:pPr>
            <a:r>
              <a:rPr lang="en-US" sz="1600" dirty="0">
                <a:solidFill>
                  <a:schemeClr val="tx1"/>
                </a:solidFill>
              </a:rPr>
              <a:t>3/4 cup </a:t>
            </a:r>
            <a:br>
              <a:rPr lang="en-US" sz="1600" dirty="0">
                <a:solidFill>
                  <a:schemeClr val="tx1"/>
                </a:solidFill>
              </a:rPr>
            </a:br>
            <a:r>
              <a:rPr lang="en-US" sz="1600" dirty="0">
                <a:solidFill>
                  <a:schemeClr val="tx1"/>
                </a:solidFill>
              </a:rPr>
              <a:t>of cereal</a:t>
            </a:r>
          </a:p>
        </p:txBody>
      </p:sp>
      <p:sp>
        <p:nvSpPr>
          <p:cNvPr id="11" name="Text Placeholder 2">
            <a:extLst>
              <a:ext uri="{FF2B5EF4-FFF2-40B4-BE49-F238E27FC236}">
                <a16:creationId xmlns:a16="http://schemas.microsoft.com/office/drawing/2014/main" id="{51E74624-7C42-E847-985E-224F07F5F7F5}"/>
              </a:ext>
            </a:extLst>
          </p:cNvPr>
          <p:cNvSpPr txBox="1">
            <a:spLocks/>
          </p:cNvSpPr>
          <p:nvPr/>
        </p:nvSpPr>
        <p:spPr>
          <a:xfrm>
            <a:off x="2180249" y="4164550"/>
            <a:ext cx="1007458" cy="276627"/>
          </a:xfrm>
          <a:prstGeom prst="rect">
            <a:avLst/>
          </a:prstGeom>
          <a:noFill/>
          <a:ln>
            <a:noFill/>
          </a:ln>
        </p:spPr>
        <p:txBody>
          <a:bodyPr spcFirstLastPara="1" wrap="square" lIns="0" tIns="0" rIns="0" bIns="0" anchor="t" anchorCtr="0"/>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lnSpc>
                <a:spcPts val="1600"/>
              </a:lnSpc>
              <a:buFont typeface="Arial"/>
              <a:buNone/>
            </a:pPr>
            <a:r>
              <a:rPr lang="en-US" sz="1600" dirty="0">
                <a:solidFill>
                  <a:schemeClr val="tx1"/>
                </a:solidFill>
              </a:rPr>
              <a:t>Apple</a:t>
            </a:r>
          </a:p>
        </p:txBody>
      </p:sp>
      <p:sp>
        <p:nvSpPr>
          <p:cNvPr id="12" name="Text Placeholder 2">
            <a:extLst>
              <a:ext uri="{FF2B5EF4-FFF2-40B4-BE49-F238E27FC236}">
                <a16:creationId xmlns:a16="http://schemas.microsoft.com/office/drawing/2014/main" id="{083C34DA-FF1B-E145-BCA1-58FB5C4EDAD2}"/>
              </a:ext>
            </a:extLst>
          </p:cNvPr>
          <p:cNvSpPr txBox="1">
            <a:spLocks/>
          </p:cNvSpPr>
          <p:nvPr/>
        </p:nvSpPr>
        <p:spPr>
          <a:xfrm>
            <a:off x="4188226" y="4171485"/>
            <a:ext cx="1760679" cy="272660"/>
          </a:xfrm>
          <a:prstGeom prst="rect">
            <a:avLst/>
          </a:prstGeom>
          <a:noFill/>
          <a:ln>
            <a:noFill/>
          </a:ln>
        </p:spPr>
        <p:txBody>
          <a:bodyPr spcFirstLastPara="1" wrap="square" lIns="0" tIns="0" rIns="0" bIns="0" anchor="t" anchorCtr="0"/>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lnSpc>
                <a:spcPts val="1600"/>
              </a:lnSpc>
              <a:buFont typeface="Arial"/>
              <a:buNone/>
            </a:pPr>
            <a:r>
              <a:rPr lang="en-US" sz="1600" dirty="0">
                <a:solidFill>
                  <a:schemeClr val="tx1"/>
                </a:solidFill>
              </a:rPr>
              <a:t>1/2 cup cut fruit</a:t>
            </a:r>
          </a:p>
        </p:txBody>
      </p:sp>
      <p:sp>
        <p:nvSpPr>
          <p:cNvPr id="14" name="Text Placeholder 2">
            <a:extLst>
              <a:ext uri="{FF2B5EF4-FFF2-40B4-BE49-F238E27FC236}">
                <a16:creationId xmlns:a16="http://schemas.microsoft.com/office/drawing/2014/main" id="{67BC754E-3FD2-F44E-919D-82FB054F0649}"/>
              </a:ext>
            </a:extLst>
          </p:cNvPr>
          <p:cNvSpPr txBox="1">
            <a:spLocks/>
          </p:cNvSpPr>
          <p:nvPr/>
        </p:nvSpPr>
        <p:spPr>
          <a:xfrm>
            <a:off x="4188226" y="6177448"/>
            <a:ext cx="1724301" cy="513110"/>
          </a:xfrm>
          <a:prstGeom prst="rect">
            <a:avLst/>
          </a:prstGeom>
          <a:noFill/>
          <a:ln>
            <a:noFill/>
          </a:ln>
        </p:spPr>
        <p:txBody>
          <a:bodyPr spcFirstLastPara="1" wrap="square" lIns="0" tIns="0" rIns="0" bIns="0" anchor="t" anchorCtr="0"/>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lnSpc>
                <a:spcPts val="1600"/>
              </a:lnSpc>
              <a:buNone/>
            </a:pPr>
            <a:r>
              <a:rPr lang="en-US" sz="1600" dirty="0">
                <a:solidFill>
                  <a:schemeClr val="tx1"/>
                </a:solidFill>
              </a:rPr>
              <a:t>1/2 cup cooked vegetables</a:t>
            </a:r>
          </a:p>
        </p:txBody>
      </p:sp>
      <p:sp>
        <p:nvSpPr>
          <p:cNvPr id="15" name="Text Placeholder 2">
            <a:extLst>
              <a:ext uri="{FF2B5EF4-FFF2-40B4-BE49-F238E27FC236}">
                <a16:creationId xmlns:a16="http://schemas.microsoft.com/office/drawing/2014/main" id="{6BB12D4C-03D9-FA4B-9EAC-E5163E5D244C}"/>
              </a:ext>
            </a:extLst>
          </p:cNvPr>
          <p:cNvSpPr txBox="1">
            <a:spLocks/>
          </p:cNvSpPr>
          <p:nvPr/>
        </p:nvSpPr>
        <p:spPr>
          <a:xfrm>
            <a:off x="6851757" y="6177448"/>
            <a:ext cx="1760679" cy="489883"/>
          </a:xfrm>
          <a:prstGeom prst="rect">
            <a:avLst/>
          </a:prstGeom>
          <a:noFill/>
          <a:ln>
            <a:noFill/>
          </a:ln>
        </p:spPr>
        <p:txBody>
          <a:bodyPr spcFirstLastPara="1" wrap="square" lIns="0" tIns="0" rIns="0" bIns="0" anchor="t" anchorCtr="0"/>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lnSpc>
                <a:spcPts val="1600"/>
              </a:lnSpc>
              <a:buNone/>
            </a:pPr>
            <a:r>
              <a:rPr lang="en-US" sz="1600" dirty="0">
                <a:solidFill>
                  <a:schemeClr val="tx1"/>
                </a:solidFill>
              </a:rPr>
              <a:t>2 cups of leafy greens</a:t>
            </a:r>
          </a:p>
        </p:txBody>
      </p:sp>
      <p:pic>
        <p:nvPicPr>
          <p:cNvPr id="17" name="Picture 16">
            <a:extLst>
              <a:ext uri="{FF2B5EF4-FFF2-40B4-BE49-F238E27FC236}">
                <a16:creationId xmlns:a16="http://schemas.microsoft.com/office/drawing/2014/main" id="{893A0A7E-ABA7-9641-B86E-1CF319F0E5E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1795" y="577320"/>
            <a:ext cx="1501843" cy="1498391"/>
          </a:xfrm>
          <a:prstGeom prst="rect">
            <a:avLst/>
          </a:prstGeom>
        </p:spPr>
      </p:pic>
      <p:pic>
        <p:nvPicPr>
          <p:cNvPr id="19" name="Picture 18">
            <a:extLst>
              <a:ext uri="{FF2B5EF4-FFF2-40B4-BE49-F238E27FC236}">
                <a16:creationId xmlns:a16="http://schemas.microsoft.com/office/drawing/2014/main" id="{DB69A132-A9D8-604A-95C1-4DF34F6023D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624338" y="601065"/>
            <a:ext cx="1444390" cy="1497886"/>
          </a:xfrm>
          <a:prstGeom prst="rect">
            <a:avLst/>
          </a:prstGeom>
        </p:spPr>
      </p:pic>
      <p:pic>
        <p:nvPicPr>
          <p:cNvPr id="21" name="Picture 20">
            <a:extLst>
              <a:ext uri="{FF2B5EF4-FFF2-40B4-BE49-F238E27FC236}">
                <a16:creationId xmlns:a16="http://schemas.microsoft.com/office/drawing/2014/main" id="{2E458333-9441-CA4B-B07F-757C774E2AD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858856" y="754278"/>
            <a:ext cx="1302229" cy="1297722"/>
          </a:xfrm>
          <a:prstGeom prst="rect">
            <a:avLst/>
          </a:prstGeom>
        </p:spPr>
      </p:pic>
      <p:pic>
        <p:nvPicPr>
          <p:cNvPr id="23" name="Picture 22">
            <a:extLst>
              <a:ext uri="{FF2B5EF4-FFF2-40B4-BE49-F238E27FC236}">
                <a16:creationId xmlns:a16="http://schemas.microsoft.com/office/drawing/2014/main" id="{45E388D5-E776-D040-B0C2-B7041B92EFA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877076" y="841819"/>
            <a:ext cx="1798044" cy="1210181"/>
          </a:xfrm>
          <a:prstGeom prst="rect">
            <a:avLst/>
          </a:prstGeom>
        </p:spPr>
      </p:pic>
      <p:pic>
        <p:nvPicPr>
          <p:cNvPr id="25" name="Picture 24">
            <a:extLst>
              <a:ext uri="{FF2B5EF4-FFF2-40B4-BE49-F238E27FC236}">
                <a16:creationId xmlns:a16="http://schemas.microsoft.com/office/drawing/2014/main" id="{7CFA6323-11EF-C54C-97EB-84A7A4F8971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1" y="2691013"/>
            <a:ext cx="2078115" cy="1443322"/>
          </a:xfrm>
          <a:prstGeom prst="rect">
            <a:avLst/>
          </a:prstGeom>
        </p:spPr>
      </p:pic>
      <p:pic>
        <p:nvPicPr>
          <p:cNvPr id="28" name="Picture 27">
            <a:extLst>
              <a:ext uri="{FF2B5EF4-FFF2-40B4-BE49-F238E27FC236}">
                <a16:creationId xmlns:a16="http://schemas.microsoft.com/office/drawing/2014/main" id="{5C85CFD0-D2D3-1A4E-8A1A-84720177D5E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078116" y="2743968"/>
            <a:ext cx="1228587" cy="1382161"/>
          </a:xfrm>
          <a:prstGeom prst="rect">
            <a:avLst/>
          </a:prstGeom>
        </p:spPr>
      </p:pic>
      <p:pic>
        <p:nvPicPr>
          <p:cNvPr id="30" name="Picture 29">
            <a:extLst>
              <a:ext uri="{FF2B5EF4-FFF2-40B4-BE49-F238E27FC236}">
                <a16:creationId xmlns:a16="http://schemas.microsoft.com/office/drawing/2014/main" id="{BD4C1E45-560B-F04A-8CC6-33B32A8FF8C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317825" y="3204835"/>
            <a:ext cx="1521514" cy="929499"/>
          </a:xfrm>
          <a:prstGeom prst="rect">
            <a:avLst/>
          </a:prstGeom>
        </p:spPr>
      </p:pic>
      <p:pic>
        <p:nvPicPr>
          <p:cNvPr id="36" name="Picture 35">
            <a:extLst>
              <a:ext uri="{FF2B5EF4-FFF2-40B4-BE49-F238E27FC236}">
                <a16:creationId xmlns:a16="http://schemas.microsoft.com/office/drawing/2014/main" id="{AA6EF8E3-D2E6-7649-87EF-4CD6A264EBE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754081" y="2752231"/>
            <a:ext cx="2389919" cy="1451654"/>
          </a:xfrm>
          <a:prstGeom prst="rect">
            <a:avLst/>
          </a:prstGeom>
        </p:spPr>
      </p:pic>
      <p:sp>
        <p:nvSpPr>
          <p:cNvPr id="37" name="Text Placeholder 2">
            <a:extLst>
              <a:ext uri="{FF2B5EF4-FFF2-40B4-BE49-F238E27FC236}">
                <a16:creationId xmlns:a16="http://schemas.microsoft.com/office/drawing/2014/main" id="{FF774DD6-3913-2746-8C4F-3E1125395050}"/>
              </a:ext>
            </a:extLst>
          </p:cNvPr>
          <p:cNvSpPr txBox="1">
            <a:spLocks/>
          </p:cNvSpPr>
          <p:nvPr/>
        </p:nvSpPr>
        <p:spPr>
          <a:xfrm>
            <a:off x="6877076" y="4168516"/>
            <a:ext cx="2035442" cy="272661"/>
          </a:xfrm>
          <a:prstGeom prst="rect">
            <a:avLst/>
          </a:prstGeom>
          <a:noFill/>
          <a:ln>
            <a:noFill/>
          </a:ln>
        </p:spPr>
        <p:txBody>
          <a:bodyPr spcFirstLastPara="1" wrap="square" lIns="0" tIns="0" rIns="0" bIns="0" anchor="t" anchorCtr="0"/>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lnSpc>
                <a:spcPts val="1600"/>
              </a:lnSpc>
              <a:buNone/>
            </a:pPr>
            <a:r>
              <a:rPr lang="en-US" sz="1600" dirty="0">
                <a:solidFill>
                  <a:schemeClr val="tx1"/>
                </a:solidFill>
              </a:rPr>
              <a:t>1 handful dried fruit</a:t>
            </a:r>
          </a:p>
        </p:txBody>
      </p:sp>
      <p:pic>
        <p:nvPicPr>
          <p:cNvPr id="41" name="Picture 40">
            <a:extLst>
              <a:ext uri="{FF2B5EF4-FFF2-40B4-BE49-F238E27FC236}">
                <a16:creationId xmlns:a16="http://schemas.microsoft.com/office/drawing/2014/main" id="{95789884-DA7F-DF48-9A19-CCB45A5AF56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404621" y="4578263"/>
            <a:ext cx="2654952" cy="1682178"/>
          </a:xfrm>
          <a:prstGeom prst="rect">
            <a:avLst/>
          </a:prstGeom>
        </p:spPr>
      </p:pic>
      <p:pic>
        <p:nvPicPr>
          <p:cNvPr id="43" name="Picture 42">
            <a:extLst>
              <a:ext uri="{FF2B5EF4-FFF2-40B4-BE49-F238E27FC236}">
                <a16:creationId xmlns:a16="http://schemas.microsoft.com/office/drawing/2014/main" id="{04F95335-94F5-AA44-8806-FA9DA6E04B56}"/>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363868" y="5006221"/>
            <a:ext cx="1430398" cy="1161526"/>
          </a:xfrm>
          <a:prstGeom prst="rect">
            <a:avLst/>
          </a:prstGeom>
        </p:spPr>
      </p:pic>
    </p:spTree>
    <p:extLst>
      <p:ext uri="{BB962C8B-B14F-4D97-AF65-F5344CB8AC3E}">
        <p14:creationId xmlns:p14="http://schemas.microsoft.com/office/powerpoint/2010/main" val="3329114916"/>
      </p:ext>
    </p:extLst>
  </p:cSld>
  <p:clrMapOvr>
    <a:masterClrMapping/>
  </p:clrMapOvr>
  <p:transition>
    <p:fade/>
  </p:transition>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880</TotalTime>
  <Words>4931</Words>
  <Application>Microsoft Macintosh PowerPoint</Application>
  <PresentationFormat>On-screen Show (4:3)</PresentationFormat>
  <Paragraphs>336</Paragraphs>
  <Slides>17</Slides>
  <Notes>17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serving?</vt:lpstr>
      <vt:lpstr>PowerPoint Presentation</vt:lpstr>
      <vt:lpstr>Vegetables and Fruits: Go for the Colors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Nadia C. Payne</cp:lastModifiedBy>
  <cp:revision>77</cp:revision>
  <cp:lastPrinted>2018-08-22T20:15:49Z</cp:lastPrinted>
  <dcterms:modified xsi:type="dcterms:W3CDTF">2020-05-04T18:08:09Z</dcterms:modified>
</cp:coreProperties>
</file>