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8"/>
    <p:restoredTop sz="94694"/>
  </p:normalViewPr>
  <p:slideViewPr>
    <p:cSldViewPr snapToGrid="0" snapToObjects="1">
      <p:cViewPr varScale="1">
        <p:scale>
          <a:sx n="121" d="100"/>
          <a:sy n="121" d="100"/>
        </p:scale>
        <p:origin x="20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47585834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a:p>
            <a:pPr lvl="0">
              <a:spcBef>
                <a:spcPts val="0"/>
              </a:spcBef>
              <a:buNone/>
            </a:pPr>
            <a:r>
              <a:rPr lang="en"/>
              <a:t>PA: Good morning/afternoon boys and girls. </a:t>
            </a:r>
          </a:p>
          <a:p>
            <a:pPr lvl="0">
              <a:spcBef>
                <a:spcPts val="0"/>
              </a:spcBef>
              <a:buNone/>
            </a:pPr>
            <a:r>
              <a:rPr lang="en"/>
              <a:t>Who remembers my name? (Allow students to respond.)</a:t>
            </a:r>
          </a:p>
          <a:p>
            <a:pPr lvl="0">
              <a:spcBef>
                <a:spcPts val="0"/>
              </a:spcBef>
              <a:buNone/>
            </a:pPr>
            <a:r>
              <a:rPr lang="en"/>
              <a:t>And who do I work for? (Allow students to respond.) </a:t>
            </a:r>
          </a:p>
          <a:p>
            <a:pPr lvl="0">
              <a:spcBef>
                <a:spcPts val="0"/>
              </a:spcBef>
              <a:buNone/>
            </a:pPr>
            <a:r>
              <a:rPr lang="en"/>
              <a:t>During our time together,  we’ve been learning how you can stay on track with your food groups and fitness. Let’s keep riding the rails on the Food Group Express</a:t>
            </a:r>
          </a:p>
        </p:txBody>
      </p:sp>
    </p:spTree>
    <p:extLst>
      <p:ext uri="{BB962C8B-B14F-4D97-AF65-F5344CB8AC3E}">
        <p14:creationId xmlns:p14="http://schemas.microsoft.com/office/powerpoint/2010/main" val="1315098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Say: Did you know that some vegetables grown by farmers are grown under ground? Does anyone know an example of a vegetable that grows under ground?</a:t>
            </a:r>
          </a:p>
          <a:p>
            <a:pPr lvl="0">
              <a:spcBef>
                <a:spcPts val="0"/>
              </a:spcBef>
              <a:buNone/>
            </a:pPr>
            <a:r>
              <a:rPr lang="en"/>
              <a:t>[ allow time for response. ( Potatoes and carrots are grown under ground)</a:t>
            </a:r>
          </a:p>
          <a:p>
            <a:pPr lvl="0">
              <a:spcBef>
                <a:spcPts val="0"/>
              </a:spcBef>
              <a:buNone/>
            </a:pPr>
            <a:endParaRPr/>
          </a:p>
          <a:p>
            <a:pPr lvl="0">
              <a:spcBef>
                <a:spcPts val="0"/>
              </a:spcBef>
              <a:buNone/>
            </a:pPr>
            <a:r>
              <a:rPr lang="en"/>
              <a:t>We need to pick these vegetables.  Everyone stand up and pick the potatoes and carrots out of the ground.</a:t>
            </a:r>
          </a:p>
          <a:p>
            <a:pPr lvl="0">
              <a:spcBef>
                <a:spcPts val="0"/>
              </a:spcBef>
              <a:buNone/>
            </a:pPr>
            <a:endParaRPr/>
          </a:p>
          <a:p>
            <a:pPr lvl="0">
              <a:spcBef>
                <a:spcPts val="0"/>
              </a:spcBef>
              <a:buNone/>
            </a:pPr>
            <a:r>
              <a:rPr lang="en"/>
              <a:t>[Demonstrate by squatting and pulling up the potatoes and carrots.  </a:t>
            </a:r>
          </a:p>
          <a:p>
            <a:pPr lvl="0">
              <a:spcBef>
                <a:spcPts val="0"/>
              </a:spcBef>
              <a:buNone/>
            </a:pPr>
            <a:endParaRPr/>
          </a:p>
          <a:p>
            <a:pPr lvl="0" rtl="0">
              <a:spcBef>
                <a:spcPts val="0"/>
              </a:spcBef>
              <a:buNone/>
            </a:pPr>
            <a:r>
              <a:rPr lang="en"/>
              <a:t>These fresh vegetables might still have some of the dirt on them from the ground so we definitely need to wash those. Dirt is not an ingredient in vegetable soup!</a:t>
            </a:r>
          </a:p>
          <a:p>
            <a:pPr lvl="0">
              <a:spcBef>
                <a:spcPts val="0"/>
              </a:spcBef>
              <a:buNone/>
            </a:pPr>
            <a:endParaRPr/>
          </a:p>
          <a:p>
            <a:pPr lvl="0">
              <a:spcBef>
                <a:spcPts val="0"/>
              </a:spcBef>
              <a:buNone/>
            </a:pPr>
            <a:r>
              <a:rPr lang="en"/>
              <a:t>[Have children pretend to wash their vegetables.</a:t>
            </a:r>
          </a:p>
          <a:p>
            <a:pPr lvl="0" rtl="0">
              <a:spcBef>
                <a:spcPts val="0"/>
              </a:spcBef>
              <a:buNone/>
            </a:pPr>
            <a:endParaRPr/>
          </a:p>
          <a:p>
            <a:pPr lvl="0">
              <a:spcBef>
                <a:spcPts val="0"/>
              </a:spcBef>
              <a:buNone/>
            </a:pPr>
            <a:r>
              <a:rPr lang="en"/>
              <a:t>Once all of our vegetables are dirt and germ free we can start cooking.</a:t>
            </a:r>
          </a:p>
          <a:p>
            <a:pPr lvl="0">
              <a:spcBef>
                <a:spcPts val="0"/>
              </a:spcBef>
              <a:buNone/>
            </a:pPr>
            <a:endParaRP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904477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dirty="0">
                <a:solidFill>
                  <a:schemeClr val="dk1"/>
                </a:solidFill>
              </a:rPr>
              <a:t>Say: Some of our vegetables for our soup need to be </a:t>
            </a:r>
            <a:r>
              <a:rPr lang="en" dirty="0" err="1">
                <a:solidFill>
                  <a:schemeClr val="dk1"/>
                </a:solidFill>
              </a:rPr>
              <a:t>sauteed</a:t>
            </a:r>
            <a:r>
              <a:rPr lang="en" dirty="0">
                <a:solidFill>
                  <a:schemeClr val="dk1"/>
                </a:solidFill>
              </a:rPr>
              <a:t>. This means the vegetables need to be browned a little and it will help bring out their delicious flavors.  These vegetables are green onion, onions and garlic.</a:t>
            </a:r>
          </a:p>
          <a:p>
            <a:pPr lvl="0">
              <a:spcBef>
                <a:spcPts val="0"/>
              </a:spcBef>
              <a:buNone/>
            </a:pPr>
            <a:endParaRPr dirty="0">
              <a:solidFill>
                <a:schemeClr val="dk1"/>
              </a:solidFill>
            </a:endParaRPr>
          </a:p>
          <a:p>
            <a:pPr lvl="0">
              <a:spcBef>
                <a:spcPts val="0"/>
              </a:spcBef>
              <a:buNone/>
            </a:pPr>
            <a:r>
              <a:rPr lang="en" dirty="0">
                <a:solidFill>
                  <a:schemeClr val="dk1"/>
                </a:solidFill>
              </a:rPr>
              <a:t>[Have the students who have these vegetable cards come to the front of the room and put their ingredients into the pot.  They will stay in the front of the class to the side of the pot and will do the movement as described below.</a:t>
            </a:r>
          </a:p>
          <a:p>
            <a:pPr lvl="0">
              <a:spcBef>
                <a:spcPts val="0"/>
              </a:spcBef>
              <a:buNone/>
            </a:pPr>
            <a:endParaRPr dirty="0">
              <a:solidFill>
                <a:schemeClr val="dk1"/>
              </a:solidFill>
            </a:endParaRPr>
          </a:p>
          <a:p>
            <a:pPr lvl="0">
              <a:spcBef>
                <a:spcPts val="0"/>
              </a:spcBef>
              <a:buNone/>
            </a:pPr>
            <a:r>
              <a:rPr lang="en" dirty="0">
                <a:solidFill>
                  <a:schemeClr val="dk1"/>
                </a:solidFill>
              </a:rPr>
              <a:t>Say: Now our chefs will start to stir the vegetables.</a:t>
            </a:r>
          </a:p>
          <a:p>
            <a:pPr lvl="0">
              <a:spcBef>
                <a:spcPts val="0"/>
              </a:spcBef>
              <a:buClr>
                <a:schemeClr val="dk1"/>
              </a:buClr>
              <a:buSzPct val="100000"/>
              <a:buFont typeface="Arial"/>
              <a:buNone/>
            </a:pPr>
            <a:endParaRPr dirty="0">
              <a:solidFill>
                <a:schemeClr val="dk1"/>
              </a:solidFill>
            </a:endParaRPr>
          </a:p>
          <a:p>
            <a:pPr lvl="0">
              <a:spcBef>
                <a:spcPts val="0"/>
              </a:spcBef>
              <a:buClr>
                <a:schemeClr val="dk1"/>
              </a:buClr>
              <a:buSzPct val="100000"/>
              <a:buFont typeface="Arial"/>
              <a:buNone/>
            </a:pPr>
            <a:r>
              <a:rPr lang="en" dirty="0">
                <a:solidFill>
                  <a:schemeClr val="dk1"/>
                </a:solidFill>
              </a:rPr>
              <a:t>[Have the chefs pretend to stir.</a:t>
            </a:r>
          </a:p>
          <a:p>
            <a:pPr lvl="0">
              <a:spcBef>
                <a:spcPts val="0"/>
              </a:spcBef>
              <a:buNone/>
            </a:pPr>
            <a:endParaRPr dirty="0">
              <a:solidFill>
                <a:schemeClr val="dk1"/>
              </a:solidFill>
            </a:endParaRPr>
          </a:p>
          <a:p>
            <a:pPr lvl="0">
              <a:spcBef>
                <a:spcPts val="0"/>
              </a:spcBef>
              <a:buClr>
                <a:schemeClr val="dk1"/>
              </a:buClr>
              <a:buSzPct val="100000"/>
              <a:buFont typeface="Arial"/>
              <a:buNone/>
            </a:pPr>
            <a:r>
              <a:rPr lang="en" dirty="0">
                <a:solidFill>
                  <a:schemeClr val="dk1"/>
                </a:solidFill>
              </a:rPr>
              <a:t>Say: Now that the onions and garlic are in the pot they are going to be </a:t>
            </a:r>
            <a:r>
              <a:rPr lang="en" dirty="0" err="1">
                <a:solidFill>
                  <a:schemeClr val="dk1"/>
                </a:solidFill>
              </a:rPr>
              <a:t>sauteed</a:t>
            </a:r>
            <a:r>
              <a:rPr lang="en" dirty="0">
                <a:solidFill>
                  <a:schemeClr val="dk1"/>
                </a:solidFill>
              </a:rPr>
              <a:t> and they will move around a little. We need the three of you to show us how they cook.</a:t>
            </a:r>
          </a:p>
          <a:p>
            <a:pPr lvl="0">
              <a:spcBef>
                <a:spcPts val="0"/>
              </a:spcBef>
              <a:buNone/>
            </a:pPr>
            <a:endParaRPr dirty="0">
              <a:solidFill>
                <a:schemeClr val="dk1"/>
              </a:solidFill>
            </a:endParaRPr>
          </a:p>
          <a:p>
            <a:pPr lvl="0">
              <a:spcBef>
                <a:spcPts val="0"/>
              </a:spcBef>
              <a:buClr>
                <a:schemeClr val="dk1"/>
              </a:buClr>
              <a:buSzPct val="100000"/>
              <a:buFont typeface="Arial"/>
              <a:buNone/>
            </a:pPr>
            <a:r>
              <a:rPr lang="en" dirty="0">
                <a:solidFill>
                  <a:schemeClr val="dk1"/>
                </a:solidFill>
              </a:rPr>
              <a:t>[Students will follow your directions. Put your right leg in front of you. Put your arms out in front of you.   Cross your hands over one another while crossing your arms over each other and say “</a:t>
            </a:r>
            <a:r>
              <a:rPr lang="en" dirty="0" err="1">
                <a:solidFill>
                  <a:schemeClr val="dk1"/>
                </a:solidFill>
              </a:rPr>
              <a:t>shh</a:t>
            </a:r>
            <a:r>
              <a:rPr lang="en" dirty="0">
                <a:solidFill>
                  <a:schemeClr val="dk1"/>
                </a:solidFill>
              </a:rPr>
              <a:t> </a:t>
            </a:r>
            <a:r>
              <a:rPr lang="en" dirty="0" err="1">
                <a:solidFill>
                  <a:schemeClr val="dk1"/>
                </a:solidFill>
              </a:rPr>
              <a:t>shh</a:t>
            </a:r>
            <a:r>
              <a:rPr lang="en" dirty="0">
                <a:solidFill>
                  <a:schemeClr val="dk1"/>
                </a:solidFill>
              </a:rPr>
              <a:t>”; reverse legs and do it again. Do the motion twice.</a:t>
            </a:r>
          </a:p>
          <a:p>
            <a:pPr lvl="0">
              <a:spcBef>
                <a:spcPts val="0"/>
              </a:spcBef>
              <a:buClr>
                <a:schemeClr val="dk1"/>
              </a:buClr>
              <a:buSzPct val="100000"/>
              <a:buFont typeface="Arial"/>
              <a:buNone/>
            </a:pPr>
            <a:endParaRPr dirty="0">
              <a:solidFill>
                <a:schemeClr val="dk1"/>
              </a:solidFill>
            </a:endParaRPr>
          </a:p>
          <a:p>
            <a:pPr lvl="0">
              <a:spcBef>
                <a:spcPts val="0"/>
              </a:spcBef>
              <a:buClr>
                <a:schemeClr val="dk1"/>
              </a:buClr>
              <a:buSzPct val="100000"/>
              <a:buFont typeface="Arial"/>
              <a:buNone/>
            </a:pPr>
            <a:r>
              <a:rPr lang="en" dirty="0">
                <a:solidFill>
                  <a:schemeClr val="dk1"/>
                </a:solidFill>
              </a:rPr>
              <a:t>[Students will stay at the front of the class and eventually will make a circle as more students join them.</a:t>
            </a:r>
          </a:p>
          <a:p>
            <a:pPr lvl="0">
              <a:spcBef>
                <a:spcPts val="0"/>
              </a:spcBef>
              <a:buClr>
                <a:schemeClr val="dk1"/>
              </a:buClr>
              <a:buSzPct val="100000"/>
              <a:buFont typeface="Arial"/>
              <a:buNone/>
            </a:pPr>
            <a:endParaRPr dirty="0">
              <a:solidFill>
                <a:schemeClr val="dk1"/>
              </a:solidFill>
            </a:endParaRPr>
          </a:p>
          <a:p>
            <a:pPr lvl="0">
              <a:spcBef>
                <a:spcPts val="0"/>
              </a:spcBef>
              <a:buClr>
                <a:schemeClr val="dk1"/>
              </a:buClr>
              <a:buSzPct val="100000"/>
              <a:buFont typeface="Arial"/>
              <a:buNone/>
            </a:pPr>
            <a:r>
              <a:rPr lang="en" dirty="0">
                <a:solidFill>
                  <a:schemeClr val="dk1"/>
                </a:solidFill>
              </a:rPr>
              <a:t>Say: We don’t need to make out </a:t>
            </a:r>
            <a:r>
              <a:rPr lang="en" dirty="0" err="1">
                <a:solidFill>
                  <a:schemeClr val="dk1"/>
                </a:solidFill>
              </a:rPr>
              <a:t>shh</a:t>
            </a:r>
            <a:r>
              <a:rPr lang="en" dirty="0">
                <a:solidFill>
                  <a:schemeClr val="dk1"/>
                </a:solidFill>
              </a:rPr>
              <a:t> </a:t>
            </a:r>
            <a:r>
              <a:rPr lang="en" dirty="0" err="1">
                <a:solidFill>
                  <a:schemeClr val="dk1"/>
                </a:solidFill>
              </a:rPr>
              <a:t>shh</a:t>
            </a:r>
            <a:r>
              <a:rPr lang="en" dirty="0">
                <a:solidFill>
                  <a:schemeClr val="dk1"/>
                </a:solidFill>
              </a:rPr>
              <a:t> noises anymore. The vegetables have been </a:t>
            </a:r>
            <a:r>
              <a:rPr lang="en" dirty="0" err="1">
                <a:solidFill>
                  <a:schemeClr val="dk1"/>
                </a:solidFill>
              </a:rPr>
              <a:t>sauteed</a:t>
            </a:r>
            <a:r>
              <a:rPr lang="en" dirty="0">
                <a:solidFill>
                  <a:schemeClr val="dk1"/>
                </a:solidFill>
              </a:rPr>
              <a:t> enough. Later on, when I point to you, you will need to do the the </a:t>
            </a:r>
            <a:r>
              <a:rPr lang="en" dirty="0" err="1">
                <a:solidFill>
                  <a:schemeClr val="dk1"/>
                </a:solidFill>
              </a:rPr>
              <a:t>saute</a:t>
            </a:r>
            <a:r>
              <a:rPr lang="en" dirty="0">
                <a:solidFill>
                  <a:schemeClr val="dk1"/>
                </a:solidFill>
              </a:rPr>
              <a:t> motion again. Okay class, let’s all practice this motion with them.</a:t>
            </a:r>
          </a:p>
          <a:p>
            <a:pPr lvl="0">
              <a:spcBef>
                <a:spcPts val="0"/>
              </a:spcBef>
              <a:buClr>
                <a:schemeClr val="dk1"/>
              </a:buClr>
              <a:buSzPct val="100000"/>
              <a:buFont typeface="Arial"/>
              <a:buNone/>
            </a:pPr>
            <a:r>
              <a:rPr lang="en" dirty="0">
                <a:solidFill>
                  <a:schemeClr val="dk1"/>
                </a:solidFill>
              </a:rPr>
              <a:t>[do the motion with everyone</a:t>
            </a:r>
          </a:p>
          <a:p>
            <a:pPr lvl="0">
              <a:spcBef>
                <a:spcPts val="0"/>
              </a:spcBef>
              <a:buNone/>
            </a:pPr>
            <a:endParaRPr dirty="0"/>
          </a:p>
        </p:txBody>
      </p:sp>
    </p:spTree>
    <p:extLst>
      <p:ext uri="{BB962C8B-B14F-4D97-AF65-F5344CB8AC3E}">
        <p14:creationId xmlns:p14="http://schemas.microsoft.com/office/powerpoint/2010/main" val="165731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Say: Does anyone know why we sauteed the onions and garlic for only a short time?</a:t>
            </a:r>
          </a:p>
          <a:p>
            <a:pPr lvl="0">
              <a:spcBef>
                <a:spcPts val="0"/>
              </a:spcBef>
              <a:buNone/>
            </a:pPr>
            <a:r>
              <a:rPr lang="en"/>
              <a:t>We don’t want to overcook the veggies because they will lose their vitamins. Cooking the vegetables just enough will allow them to get tender and crunchy and still be full of vitamins.</a:t>
            </a:r>
          </a:p>
          <a:p>
            <a:pPr lvl="0">
              <a:spcBef>
                <a:spcPts val="0"/>
              </a:spcBef>
              <a:buNone/>
            </a:pPr>
            <a:endParaRPr/>
          </a:p>
          <a:p>
            <a:pPr lvl="0">
              <a:spcBef>
                <a:spcPts val="0"/>
              </a:spcBef>
              <a:buNone/>
            </a:pPr>
            <a:r>
              <a:rPr lang="en"/>
              <a:t>It’s time to add our purple/blue vegetables to the pot.  We have eggplant, purple potatoes and purple cabbage.</a:t>
            </a:r>
          </a:p>
          <a:p>
            <a:pPr lvl="0">
              <a:spcBef>
                <a:spcPts val="0"/>
              </a:spcBef>
              <a:buNone/>
            </a:pPr>
            <a:endParaRPr/>
          </a:p>
          <a:p>
            <a:pPr lvl="0">
              <a:spcBef>
                <a:spcPts val="0"/>
              </a:spcBef>
              <a:buNone/>
            </a:pPr>
            <a:r>
              <a:rPr lang="en"/>
              <a:t>[</a:t>
            </a:r>
            <a:r>
              <a:rPr lang="en">
                <a:solidFill>
                  <a:schemeClr val="dk1"/>
                </a:solidFill>
              </a:rPr>
              <a:t>Have the students who have these vegetable cards come to the front of the room and put their ingredients into the pot </a:t>
            </a:r>
            <a:r>
              <a:rPr lang="en"/>
              <a:t>and stand on the other side of the pot from the onion group.</a:t>
            </a:r>
          </a:p>
          <a:p>
            <a:pPr lvl="0">
              <a:spcBef>
                <a:spcPts val="0"/>
              </a:spcBef>
              <a:buNone/>
            </a:pPr>
            <a:endParaRPr/>
          </a:p>
          <a:p>
            <a:pPr lvl="0">
              <a:spcBef>
                <a:spcPts val="0"/>
              </a:spcBef>
              <a:buNone/>
            </a:pPr>
            <a:r>
              <a:rPr lang="en"/>
              <a:t>Say: Purple/blue group we need to help the vegetables move and cook. Reach out your arms above your head, bring them down to your shoulders, and now do the onion and garlic saute motion.</a:t>
            </a:r>
          </a:p>
          <a:p>
            <a:pPr lvl="0">
              <a:spcBef>
                <a:spcPts val="0"/>
              </a:spcBef>
              <a:buNone/>
            </a:pPr>
            <a:endParaRPr/>
          </a:p>
          <a:p>
            <a:pPr lvl="0">
              <a:spcBef>
                <a:spcPts val="0"/>
              </a:spcBef>
              <a:buNone/>
            </a:pPr>
            <a:r>
              <a:rPr lang="en"/>
              <a:t>[point so that everyone at the front of the class does the last motion - the saute motion.</a:t>
            </a:r>
          </a:p>
          <a:p>
            <a:pPr lvl="0">
              <a:spcBef>
                <a:spcPts val="0"/>
              </a:spcBef>
              <a:buNone/>
            </a:pPr>
            <a:endParaRPr/>
          </a:p>
          <a:p>
            <a:pPr lvl="0">
              <a:spcBef>
                <a:spcPts val="0"/>
              </a:spcBef>
              <a:buNone/>
            </a:pPr>
            <a:r>
              <a:rPr lang="en"/>
              <a:t>Have the students practice two times and then watch the purple group. When they get ready to do the onions and garlic motion point to the onions and garlic, and have them join in doing these actions. At this time all onions, garlic, and purple vegetables should be doing the same repetitive action.</a:t>
            </a:r>
          </a:p>
        </p:txBody>
      </p:sp>
    </p:spTree>
    <p:extLst>
      <p:ext uri="{BB962C8B-B14F-4D97-AF65-F5344CB8AC3E}">
        <p14:creationId xmlns:p14="http://schemas.microsoft.com/office/powerpoint/2010/main" val="1643967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Say:  There are lots of red vegetables to go in our soup.  We have beets, radishes, red peppers, red onion, red potato and tomato.</a:t>
            </a:r>
          </a:p>
          <a:p>
            <a:pPr lvl="0">
              <a:spcBef>
                <a:spcPts val="0"/>
              </a:spcBef>
              <a:buNone/>
            </a:pPr>
            <a:endParaRPr/>
          </a:p>
          <a:p>
            <a:pPr lvl="0">
              <a:spcBef>
                <a:spcPts val="0"/>
              </a:spcBef>
              <a:buNone/>
            </a:pPr>
            <a:r>
              <a:rPr lang="en"/>
              <a:t>[</a:t>
            </a:r>
            <a:r>
              <a:rPr lang="en">
                <a:solidFill>
                  <a:schemeClr val="dk1"/>
                </a:solidFill>
              </a:rPr>
              <a:t>Have the students who have these vegetable cards come to the front of the room and put their ingredients into the pot.</a:t>
            </a:r>
            <a:r>
              <a:rPr lang="en"/>
              <a:t> Add these students to the circle on whichever side needs more students. Instruct the red group on their actions.</a:t>
            </a:r>
          </a:p>
          <a:p>
            <a:pPr lvl="0">
              <a:spcBef>
                <a:spcPts val="0"/>
              </a:spcBef>
              <a:buNone/>
            </a:pPr>
            <a:endParaRPr/>
          </a:p>
          <a:p>
            <a:pPr lvl="0">
              <a:spcBef>
                <a:spcPts val="0"/>
              </a:spcBef>
              <a:buNone/>
            </a:pPr>
            <a:r>
              <a:rPr lang="en"/>
              <a:t>Say:  Bend down and touch your toes and then your knees two times, do the onion/garlic motion. This last part of the motion is repetitive and will be done by everyone at the front of the room.</a:t>
            </a:r>
          </a:p>
          <a:p>
            <a:pPr lvl="0">
              <a:spcBef>
                <a:spcPts val="0"/>
              </a:spcBef>
              <a:buNone/>
            </a:pPr>
            <a:endParaRPr/>
          </a:p>
          <a:p>
            <a:pPr lvl="0">
              <a:spcBef>
                <a:spcPts val="0"/>
              </a:spcBef>
              <a:buNone/>
            </a:pPr>
            <a:r>
              <a:rPr lang="en"/>
              <a:t>[ When the red group gets ready for the repetitive part, point to the onions, garlic and purple group so that all the groups are doing the same repetitive motion all at the same time.</a:t>
            </a: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637187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solidFill>
                  <a:schemeClr val="dk1"/>
                </a:solidFill>
              </a:rPr>
              <a:t>We also have a lot of yummy, green vegetables to add to our soup.  We have okra, broccoli, asparagus, lettuce, peas and celery.</a:t>
            </a:r>
          </a:p>
          <a:p>
            <a:pPr lvl="0">
              <a:spcBef>
                <a:spcPts val="0"/>
              </a:spcBef>
              <a:buNone/>
            </a:pPr>
            <a:endParaRPr>
              <a:solidFill>
                <a:schemeClr val="dk1"/>
              </a:solidFill>
            </a:endParaRPr>
          </a:p>
          <a:p>
            <a:pPr lvl="0">
              <a:spcBef>
                <a:spcPts val="0"/>
              </a:spcBef>
              <a:buClr>
                <a:schemeClr val="dk1"/>
              </a:buClr>
              <a:buSzPct val="100000"/>
              <a:buFont typeface="Arial"/>
              <a:buNone/>
            </a:pPr>
            <a:r>
              <a:rPr lang="en">
                <a:solidFill>
                  <a:schemeClr val="dk1"/>
                </a:solidFill>
              </a:rPr>
              <a:t>[Have the students who have these vegetable cards come to the front of the room and put their ingredients into the pot.  Keep adding the students to the circle alternating sides.</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Say:  The green vegetable action is to put your hands on your hips, bounce your hips twice to the right and then twice to the left, repeat two times twice, then do the onion/garlic motion.</a:t>
            </a:r>
          </a:p>
          <a:p>
            <a:pPr lvl="0">
              <a:spcBef>
                <a:spcPts val="0"/>
              </a:spcBef>
              <a:buNone/>
            </a:pPr>
            <a:endParaRPr>
              <a:solidFill>
                <a:schemeClr val="dk1"/>
              </a:solidFill>
            </a:endParaRPr>
          </a:p>
          <a:p>
            <a:pPr lvl="0">
              <a:spcBef>
                <a:spcPts val="0"/>
              </a:spcBef>
              <a:buClr>
                <a:schemeClr val="dk1"/>
              </a:buClr>
              <a:buSzPct val="100000"/>
              <a:buFont typeface="Arial"/>
              <a:buNone/>
            </a:pPr>
            <a:r>
              <a:rPr lang="en">
                <a:solidFill>
                  <a:schemeClr val="dk1"/>
                </a:solidFill>
              </a:rPr>
              <a:t>[When the green group gets ready for the repetitive motion point to the onions, garlic, purple, and red groups. All the groups are doing the same thing at this point.</a:t>
            </a:r>
          </a:p>
          <a:p>
            <a:pPr lvl="0">
              <a:spcBef>
                <a:spcPts val="0"/>
              </a:spcBef>
              <a:buNone/>
            </a:pPr>
            <a:endParaRPr/>
          </a:p>
        </p:txBody>
      </p:sp>
    </p:spTree>
    <p:extLst>
      <p:ext uri="{BB962C8B-B14F-4D97-AF65-F5344CB8AC3E}">
        <p14:creationId xmlns:p14="http://schemas.microsoft.com/office/powerpoint/2010/main" val="184852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r>
              <a:rPr lang="en"/>
              <a:t>Say:  If you have a yellow or orange vegetable, come on to the pot and drop your vegetable in the pot.  We have sweet potatoes, pumpkin, carrots, yellow/orange peppers, gold potatoes, yellow or orange tomato.</a:t>
            </a:r>
          </a:p>
          <a:p>
            <a:pPr lvl="0">
              <a:spcBef>
                <a:spcPts val="0"/>
              </a:spcBef>
              <a:buNone/>
            </a:pPr>
            <a:endParaRPr>
              <a:solidFill>
                <a:schemeClr val="dk1"/>
              </a:solidFill>
            </a:endParaRPr>
          </a:p>
          <a:p>
            <a:pPr lvl="0">
              <a:spcBef>
                <a:spcPts val="0"/>
              </a:spcBef>
              <a:buClr>
                <a:schemeClr val="dk1"/>
              </a:buClr>
              <a:buSzPct val="100000"/>
              <a:buFont typeface="Arial"/>
              <a:buNone/>
            </a:pPr>
            <a:r>
              <a:rPr lang="en">
                <a:solidFill>
                  <a:schemeClr val="dk1"/>
                </a:solidFill>
              </a:rPr>
              <a:t>[Have the students who have these vegetable cards come to the front of the room and put their ingredients into the pot.  Keep adding the students to the circle alternating sides.</a:t>
            </a:r>
          </a:p>
          <a:p>
            <a:pPr lvl="0">
              <a:spcBef>
                <a:spcPts val="0"/>
              </a:spcBef>
              <a:buNone/>
            </a:pPr>
            <a:endParaRPr/>
          </a:p>
          <a:p>
            <a:pPr lvl="0">
              <a:spcBef>
                <a:spcPts val="0"/>
              </a:spcBef>
              <a:buNone/>
            </a:pPr>
            <a:r>
              <a:rPr lang="en"/>
              <a:t>Say:  The yellow/orange action is to jump up high, jump down low, repeat twice and then everyone does the onion/garlic motion. </a:t>
            </a:r>
          </a:p>
          <a:p>
            <a:pPr lvl="0">
              <a:spcBef>
                <a:spcPts val="0"/>
              </a:spcBef>
              <a:buNone/>
            </a:pPr>
            <a:endParaRPr/>
          </a:p>
          <a:p>
            <a:pPr lvl="0">
              <a:spcBef>
                <a:spcPts val="0"/>
              </a:spcBef>
              <a:buNone/>
            </a:pPr>
            <a:r>
              <a:rPr lang="en"/>
              <a:t>[Watch the yellow/orange group and when they get ready for the repetitive motion point to the onions, garlic, purple, red and green groups so that all groups are doing the same repetitive motion.</a:t>
            </a:r>
          </a:p>
          <a:p>
            <a:pPr lvl="0">
              <a:spcBef>
                <a:spcPts val="0"/>
              </a:spcBef>
              <a:buNone/>
            </a:pPr>
            <a:endParaRPr/>
          </a:p>
          <a:p>
            <a:pPr lvl="0">
              <a:spcBef>
                <a:spcPts val="0"/>
              </a:spcBef>
              <a:buNone/>
            </a:pPr>
            <a:r>
              <a:rPr lang="en"/>
              <a:t>White vegetables:</a:t>
            </a:r>
          </a:p>
          <a:p>
            <a:pPr lvl="0">
              <a:spcBef>
                <a:spcPts val="0"/>
              </a:spcBef>
              <a:buNone/>
            </a:pPr>
            <a:r>
              <a:rPr lang="en"/>
              <a:t>After yellow/orange vegetables ask all the students with white vegetables to come to the pot and instruct them to say the name of their vegetable as they drop it in the pot. Continue adding students to your circle alternating sides. Tell the white group their actions are:</a:t>
            </a:r>
          </a:p>
          <a:p>
            <a:pPr lvl="0">
              <a:spcBef>
                <a:spcPts val="0"/>
              </a:spcBef>
              <a:buNone/>
            </a:pPr>
            <a:r>
              <a:rPr lang="en"/>
              <a:t>Turn around two times, do onion/garlic motion. This last part of the motion is repetitive and will be done by all the groups.</a:t>
            </a:r>
          </a:p>
          <a:p>
            <a:pPr lvl="0">
              <a:spcBef>
                <a:spcPts val="0"/>
              </a:spcBef>
              <a:buNone/>
            </a:pPr>
            <a:endParaRPr/>
          </a:p>
          <a:p>
            <a:pPr lvl="0">
              <a:spcBef>
                <a:spcPts val="0"/>
              </a:spcBef>
              <a:buNone/>
            </a:pPr>
            <a:r>
              <a:rPr lang="en"/>
              <a:t>Watch the white group and when they get ready for the repetitive motion point to the onion, garlic,purple, red, green, and yellow/orange groups so that all groups are doing the same repetitive motion</a:t>
            </a:r>
          </a:p>
        </p:txBody>
      </p:sp>
    </p:spTree>
    <p:extLst>
      <p:ext uri="{BB962C8B-B14F-4D97-AF65-F5344CB8AC3E}">
        <p14:creationId xmlns:p14="http://schemas.microsoft.com/office/powerpoint/2010/main" val="582544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r>
              <a:rPr lang="en"/>
              <a:t>Say:  Will the students with the white vegetables come on up to the pot and drop your vegetable in the pot.  The white vegetables are cauliflower, radish and turnip.  We already put garlic and green onion in the pot at the beginning when we sauteed.</a:t>
            </a:r>
          </a:p>
          <a:p>
            <a:pPr lvl="0" rtl="0">
              <a:spcBef>
                <a:spcPts val="0"/>
              </a:spcBef>
              <a:buNone/>
            </a:pPr>
            <a:endParaRPr>
              <a:solidFill>
                <a:schemeClr val="dk1"/>
              </a:solidFill>
            </a:endParaRPr>
          </a:p>
          <a:p>
            <a:pPr lvl="0" rtl="0">
              <a:spcBef>
                <a:spcPts val="0"/>
              </a:spcBef>
              <a:buNone/>
            </a:pPr>
            <a:r>
              <a:rPr lang="en">
                <a:solidFill>
                  <a:schemeClr val="dk1"/>
                </a:solidFill>
              </a:rPr>
              <a:t>[Have the students who have these vegetable cards come to the front of the room and put their ingredients into the pot.  Keep adding the students to the circle alternating sides.</a:t>
            </a:r>
          </a:p>
          <a:p>
            <a:pPr lvl="0" rtl="0">
              <a:spcBef>
                <a:spcPts val="0"/>
              </a:spcBef>
              <a:buNone/>
            </a:pPr>
            <a:endParaRPr/>
          </a:p>
          <a:p>
            <a:pPr lvl="0" rtl="0">
              <a:spcBef>
                <a:spcPts val="0"/>
              </a:spcBef>
              <a:buNone/>
            </a:pPr>
            <a:r>
              <a:rPr lang="en"/>
              <a:t>Say:  The white vegetable action is to turn around two times and then do the onion/garlic motion with everyone. </a:t>
            </a:r>
          </a:p>
          <a:p>
            <a:pPr lvl="0" rtl="0">
              <a:spcBef>
                <a:spcPts val="0"/>
              </a:spcBef>
              <a:buNone/>
            </a:pPr>
            <a:endParaRPr/>
          </a:p>
          <a:p>
            <a:pPr lvl="0" rtl="0">
              <a:spcBef>
                <a:spcPts val="0"/>
              </a:spcBef>
              <a:buNone/>
            </a:pPr>
            <a:r>
              <a:rPr lang="en"/>
              <a:t>[Watch the white group and when they get ready for the repetitive motion point to the onion, garlic,purple, red, green, and yellow/orange groups so that all groups are doing the same repetitive motion</a:t>
            </a:r>
          </a:p>
        </p:txBody>
      </p:sp>
    </p:spTree>
    <p:extLst>
      <p:ext uri="{BB962C8B-B14F-4D97-AF65-F5344CB8AC3E}">
        <p14:creationId xmlns:p14="http://schemas.microsoft.com/office/powerpoint/2010/main" val="454221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Say: We need our students with the tomato juice, salt and pepper to come up to the front of the room. First we will add the tomato juice and that will blend all the vegetables together. Then we will add the salt and pepper to season our soup and give it a little extra flavor. Remember we only want to use just a little salt because too much would not be good for us.  Please put the tomato juice into the soup pot. Now add your salt and pepper to the soup pot.</a:t>
            </a:r>
          </a:p>
          <a:p>
            <a:pPr lvl="0">
              <a:spcBef>
                <a:spcPts val="0"/>
              </a:spcBef>
              <a:buNone/>
            </a:pPr>
            <a:endParaRPr/>
          </a:p>
          <a:p>
            <a:pPr lvl="0">
              <a:spcBef>
                <a:spcPts val="0"/>
              </a:spcBef>
              <a:buNone/>
            </a:pPr>
            <a:r>
              <a:rPr lang="en"/>
              <a:t>The tomato juice action is to act like a pitcher pouring. Do the motion twice and then everyone will do the onion garlic moton. The Salt and pepper action is to shake all around, then do the onion/garlic motion with everyone..</a:t>
            </a:r>
          </a:p>
          <a:p>
            <a:pPr lvl="0">
              <a:spcBef>
                <a:spcPts val="0"/>
              </a:spcBef>
              <a:buNone/>
            </a:pPr>
            <a:endParaRPr/>
          </a:p>
          <a:p>
            <a:pPr lvl="0">
              <a:spcBef>
                <a:spcPts val="0"/>
              </a:spcBef>
              <a:buNone/>
            </a:pPr>
            <a:r>
              <a:rPr lang="en"/>
              <a:t>Say: We need to bring our soup to a boil, which means it needs to be a very high temperature.  After it gets very hot, we will  turn it down to a simmer. To bring it to a simmer it means we turn down the heat to a lower temperature just below boiling. To bring our soup to a boil we have to do all of our vegetable actions very fast! To bring it down to a simmer after the boil we will do this by slowing down our motions.</a:t>
            </a:r>
          </a:p>
          <a:p>
            <a:pPr lvl="0">
              <a:spcBef>
                <a:spcPts val="0"/>
              </a:spcBef>
              <a:buNone/>
            </a:pPr>
            <a:endParaRPr/>
          </a:p>
          <a:p>
            <a:pPr lvl="0">
              <a:spcBef>
                <a:spcPts val="0"/>
              </a:spcBef>
              <a:buNone/>
            </a:pPr>
            <a:r>
              <a:rPr lang="en"/>
              <a:t>Say: You have to watch me very carefully. When i raise my hand high in the air that means you to do your actions really fast (boil) and when I put my hand down you need to simmer so you will do your motions slower. </a:t>
            </a:r>
          </a:p>
          <a:p>
            <a:pPr lvl="0">
              <a:spcBef>
                <a:spcPts val="0"/>
              </a:spcBef>
              <a:buNone/>
            </a:pPr>
            <a:endParaRPr/>
          </a:p>
          <a:p>
            <a:pPr lvl="0">
              <a:spcBef>
                <a:spcPts val="0"/>
              </a:spcBef>
              <a:buNone/>
            </a:pPr>
            <a:r>
              <a:rPr lang="en"/>
              <a:t>[Raise and lower your hand several times then the students can return their seats when you are finished.</a:t>
            </a:r>
          </a:p>
        </p:txBody>
      </p:sp>
    </p:spTree>
    <p:extLst>
      <p:ext uri="{BB962C8B-B14F-4D97-AF65-F5344CB8AC3E}">
        <p14:creationId xmlns:p14="http://schemas.microsoft.com/office/powerpoint/2010/main" val="1939516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Say: Raise your hand if you liked making our vegetable soup.</a:t>
            </a:r>
          </a:p>
          <a:p>
            <a:pPr lvl="0">
              <a:spcBef>
                <a:spcPts val="0"/>
              </a:spcBef>
              <a:buNone/>
            </a:pPr>
            <a:r>
              <a:rPr lang="en"/>
              <a:t>[Let students respond.</a:t>
            </a:r>
          </a:p>
          <a:p>
            <a:pPr lvl="0">
              <a:spcBef>
                <a:spcPts val="0"/>
              </a:spcBef>
              <a:buNone/>
            </a:pPr>
            <a:endParaRPr/>
          </a:p>
          <a:p>
            <a:pPr lvl="0">
              <a:spcBef>
                <a:spcPts val="0"/>
              </a:spcBef>
              <a:buNone/>
            </a:pPr>
            <a:r>
              <a:rPr lang="en"/>
              <a:t>SAY:Thank you to our chef for helping!  You did a great job keeping our pot stirred so our soup didn’t burn!!</a:t>
            </a:r>
          </a:p>
          <a:p>
            <a:pPr lvl="0">
              <a:spcBef>
                <a:spcPts val="0"/>
              </a:spcBef>
              <a:buNone/>
            </a:pPr>
            <a:endParaRPr/>
          </a:p>
          <a:p>
            <a:pPr lvl="0">
              <a:spcBef>
                <a:spcPts val="0"/>
              </a:spcBef>
              <a:buNone/>
            </a:pPr>
            <a:r>
              <a:rPr lang="en"/>
              <a:t>Say: That was a great way to get active and move our bodies to stay healthy.</a:t>
            </a:r>
          </a:p>
          <a:p>
            <a:pPr lvl="0">
              <a:spcBef>
                <a:spcPts val="0"/>
              </a:spcBef>
              <a:buNone/>
            </a:pPr>
            <a:endParaRP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791957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Say: Today we learned all about vegetables and how they keep us healthy. Being physically active keeps us healthy too!  Let’s all turn to page 17 in the workbook.</a:t>
            </a:r>
          </a:p>
          <a:p>
            <a:pPr lvl="0">
              <a:spcBef>
                <a:spcPts val="0"/>
              </a:spcBef>
              <a:buNone/>
            </a:pPr>
            <a:endParaRPr/>
          </a:p>
          <a:p>
            <a:pPr lvl="0">
              <a:spcBef>
                <a:spcPts val="0"/>
              </a:spcBef>
              <a:buNone/>
            </a:pPr>
            <a:r>
              <a:rPr lang="en"/>
              <a:t>ASK: Can anyone tell us how long we should be active each day?</a:t>
            </a:r>
          </a:p>
          <a:p>
            <a:pPr lvl="0">
              <a:spcBef>
                <a:spcPts val="0"/>
              </a:spcBef>
              <a:buNone/>
            </a:pPr>
            <a:r>
              <a:rPr lang="en"/>
              <a:t>[Allow time for student response. ( 60 minutes.)</a:t>
            </a:r>
          </a:p>
          <a:p>
            <a:pPr lvl="0">
              <a:spcBef>
                <a:spcPts val="0"/>
              </a:spcBef>
              <a:buNone/>
            </a:pPr>
            <a:endParaRPr/>
          </a:p>
          <a:p>
            <a:pPr lvl="0">
              <a:spcBef>
                <a:spcPts val="0"/>
              </a:spcBef>
              <a:buNone/>
            </a:pPr>
            <a:r>
              <a:rPr lang="en"/>
              <a:t>Say: That’s right we need to be active for at least 60 minutes every day. One way to get active is to do strength and flexibility activities. Flexibility can help us reach all they way to our toes.  Raise your hand if you can touch your toes! </a:t>
            </a:r>
          </a:p>
          <a:p>
            <a:pPr lvl="0">
              <a:spcBef>
                <a:spcPts val="0"/>
              </a:spcBef>
              <a:buNone/>
            </a:pPr>
            <a:r>
              <a:rPr lang="en"/>
              <a:t>[Allow time for students to raise hands.</a:t>
            </a:r>
          </a:p>
          <a:p>
            <a:pPr lvl="0">
              <a:spcBef>
                <a:spcPts val="0"/>
              </a:spcBef>
              <a:buNone/>
            </a:pPr>
            <a:endParaRPr/>
          </a:p>
          <a:p>
            <a:pPr lvl="0">
              <a:spcBef>
                <a:spcPts val="0"/>
              </a:spcBef>
              <a:buNone/>
            </a:pPr>
            <a:r>
              <a:rPr lang="en"/>
              <a:t>Say: That’s awesome! Page 17 gives us some examples of activities that are for strength and flexibility. You can stretch, climb the monkey bars, do yoga, and martial arts.</a:t>
            </a:r>
          </a:p>
          <a:p>
            <a:pPr lvl="0">
              <a:spcBef>
                <a:spcPts val="0"/>
              </a:spcBef>
              <a:buNone/>
            </a:pPr>
            <a:r>
              <a:rPr lang="en"/>
              <a:t>At the bottom of this page I want you to fill in the activity log with a plan of what strength and flexibility activities you will do on each day of the week and for how long.  Remember, you don’t have to do only one activity for 60 minutes.  You can do lots of different activities during the day.  Just be sure you are getting at least 60 total minutes of physical activity each day. While you complete this I will come around with your stickers for completing todays lesson at Veggie Terminal.</a:t>
            </a:r>
          </a:p>
          <a:p>
            <a:pPr lvl="0">
              <a:spcBef>
                <a:spcPts val="0"/>
              </a:spcBef>
              <a:buNone/>
            </a:pPr>
            <a:r>
              <a:rPr lang="en"/>
              <a:t>[Allow students to do activity and pass out stickers.</a:t>
            </a:r>
          </a:p>
          <a:p>
            <a:pPr lvl="0">
              <a:spcBef>
                <a:spcPts val="0"/>
              </a:spcBef>
              <a:buNone/>
            </a:pPr>
            <a:endParaRPr/>
          </a:p>
          <a:p>
            <a:pPr lvl="0">
              <a:spcBef>
                <a:spcPts val="0"/>
              </a:spcBef>
              <a:buNone/>
            </a:pPr>
            <a:r>
              <a:rPr lang="en"/>
              <a:t>ASK: Does anyone what to tell me a flexibility and strength activity they are going to do this week?</a:t>
            </a:r>
          </a:p>
          <a:p>
            <a:pPr lvl="0">
              <a:spcBef>
                <a:spcPts val="0"/>
              </a:spcBef>
              <a:buNone/>
            </a:pPr>
            <a:r>
              <a:rPr lang="en"/>
              <a:t>[Allow time for response.</a:t>
            </a:r>
          </a:p>
          <a:p>
            <a:pPr lvl="0">
              <a:spcBef>
                <a:spcPts val="0"/>
              </a:spcBef>
              <a:buNone/>
            </a:pPr>
            <a:r>
              <a:rPr lang="en"/>
              <a:t>Say: Very good!</a:t>
            </a:r>
          </a:p>
        </p:txBody>
      </p:sp>
    </p:spTree>
    <p:extLst>
      <p:ext uri="{BB962C8B-B14F-4D97-AF65-F5344CB8AC3E}">
        <p14:creationId xmlns:p14="http://schemas.microsoft.com/office/powerpoint/2010/main" val="32992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Ask:Can anyone remind me what station our train took us to last week and what the lesson was about?</a:t>
            </a:r>
          </a:p>
          <a:p>
            <a:pPr lvl="0">
              <a:spcBef>
                <a:spcPts val="0"/>
              </a:spcBef>
              <a:buNone/>
            </a:pPr>
            <a:r>
              <a:rPr lang="en"/>
              <a:t>[Allow students to raise hands. (Grains)</a:t>
            </a:r>
          </a:p>
          <a:p>
            <a:pPr lvl="0">
              <a:spcBef>
                <a:spcPts val="0"/>
              </a:spcBef>
              <a:buNone/>
            </a:pPr>
            <a:endParaRPr/>
          </a:p>
          <a:p>
            <a:pPr lvl="0">
              <a:spcBef>
                <a:spcPts val="0"/>
              </a:spcBef>
              <a:buNone/>
            </a:pPr>
            <a:r>
              <a:rPr lang="en"/>
              <a:t>Say: That’s right we went to Grain Station and learned about grains, the orange food group and we had a blast being physically active and learning about germs.</a:t>
            </a:r>
          </a:p>
          <a:p>
            <a:pPr lvl="0">
              <a:spcBef>
                <a:spcPts val="0"/>
              </a:spcBef>
              <a:buNone/>
            </a:pPr>
            <a:endParaRPr/>
          </a:p>
          <a:p>
            <a:pPr lvl="0">
              <a:spcBef>
                <a:spcPts val="0"/>
              </a:spcBef>
              <a:buNone/>
            </a:pPr>
            <a:r>
              <a:rPr lang="en"/>
              <a:t>Ask: Who can give me examples of a few grains?</a:t>
            </a:r>
          </a:p>
          <a:p>
            <a:pPr lvl="0">
              <a:spcBef>
                <a:spcPts val="0"/>
              </a:spcBef>
              <a:buNone/>
            </a:pPr>
            <a:r>
              <a:rPr lang="en"/>
              <a:t>[Allow time for response. (breads, pasta, rice, popcorn, oatmeal, etc.)</a:t>
            </a:r>
          </a:p>
          <a:p>
            <a:pPr lvl="0">
              <a:spcBef>
                <a:spcPts val="0"/>
              </a:spcBef>
              <a:buNone/>
            </a:pPr>
            <a:endParaRPr/>
          </a:p>
          <a:p>
            <a:pPr lvl="0">
              <a:spcBef>
                <a:spcPts val="0"/>
              </a:spcBef>
              <a:buNone/>
            </a:pPr>
            <a:r>
              <a:rPr lang="en"/>
              <a:t>Ask: Why are grains so important to our bodies? What do grains do for our bodies?</a:t>
            </a:r>
          </a:p>
          <a:p>
            <a:pPr lvl="0">
              <a:spcBef>
                <a:spcPts val="0"/>
              </a:spcBef>
              <a:buNone/>
            </a:pPr>
            <a:r>
              <a:rPr lang="en"/>
              <a:t>[ Allow students to respond. (Grains give us energy to play, grow, work, learn)</a:t>
            </a:r>
          </a:p>
          <a:p>
            <a:pPr lvl="0">
              <a:spcBef>
                <a:spcPts val="0"/>
              </a:spcBef>
              <a:buNone/>
            </a:pPr>
            <a:endParaRPr/>
          </a:p>
          <a:p>
            <a:pPr lvl="0">
              <a:spcBef>
                <a:spcPts val="0"/>
              </a:spcBef>
              <a:buNone/>
            </a:pPr>
            <a:r>
              <a:rPr lang="en"/>
              <a:t>Ask: Did anyone try a new grain last week?</a:t>
            </a:r>
          </a:p>
          <a:p>
            <a:pPr lvl="0">
              <a:spcBef>
                <a:spcPts val="0"/>
              </a:spcBef>
              <a:buNone/>
            </a:pPr>
            <a:r>
              <a:rPr lang="en"/>
              <a:t>[Allow time for students to raise hands and respond.  Give praise: That’s great!</a:t>
            </a:r>
          </a:p>
          <a:p>
            <a:pPr lvl="0">
              <a:spcBef>
                <a:spcPts val="0"/>
              </a:spcBef>
              <a:buNone/>
            </a:pPr>
            <a:endParaRPr/>
          </a:p>
          <a:p>
            <a:pPr lvl="0">
              <a:spcBef>
                <a:spcPts val="0"/>
              </a:spcBef>
              <a:buNone/>
            </a:pPr>
            <a:r>
              <a:rPr lang="en"/>
              <a:t>Ask:Does anyone remember where our Food Group Express will be taking us today?</a:t>
            </a:r>
          </a:p>
          <a:p>
            <a:pPr lvl="0">
              <a:spcBef>
                <a:spcPts val="0"/>
              </a:spcBef>
              <a:buNone/>
            </a:pPr>
            <a:r>
              <a:rPr lang="en"/>
              <a:t>Say: I will give you a few clues-- This food group has foods that are crunchy, have a lot of color, and are very delicious.</a:t>
            </a: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956643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[PA Note: HIde this slide if you are not doing a food tasting.</a:t>
            </a:r>
          </a:p>
          <a:p>
            <a:pPr lvl="0">
              <a:spcBef>
                <a:spcPts val="0"/>
              </a:spcBef>
              <a:buNone/>
            </a:pPr>
            <a:r>
              <a:rPr lang="en"/>
              <a:t>[ Suggested food tasting for this lesson is Broccoli Salad-- recipe found on page 16. If not doing a food tasting, review the recipe with the students and encourage them to make it at home when they take their book home at the end of the series of lessons.</a:t>
            </a:r>
          </a:p>
        </p:txBody>
      </p:sp>
    </p:spTree>
    <p:extLst>
      <p:ext uri="{BB962C8B-B14F-4D97-AF65-F5344CB8AC3E}">
        <p14:creationId xmlns:p14="http://schemas.microsoft.com/office/powerpoint/2010/main" val="229958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Say: Before we leave veggie terminal who can tell me why we wash our fruits and vegetables?</a:t>
            </a:r>
          </a:p>
          <a:p>
            <a:pPr lvl="0">
              <a:spcBef>
                <a:spcPts val="0"/>
              </a:spcBef>
              <a:buNone/>
            </a:pPr>
            <a:r>
              <a:rPr lang="en"/>
              <a:t>[allow time for response (to get all the dirt and germs off)</a:t>
            </a:r>
          </a:p>
          <a:p>
            <a:pPr lvl="0">
              <a:spcBef>
                <a:spcPts val="0"/>
              </a:spcBef>
              <a:buNone/>
            </a:pPr>
            <a:endParaRPr/>
          </a:p>
          <a:p>
            <a:pPr lvl="0">
              <a:spcBef>
                <a:spcPts val="0"/>
              </a:spcBef>
              <a:buNone/>
            </a:pPr>
            <a:r>
              <a:rPr lang="en"/>
              <a:t>Ask: Why don’t we want to overcook your vegetables?</a:t>
            </a:r>
          </a:p>
          <a:p>
            <a:pPr lvl="0">
              <a:spcBef>
                <a:spcPts val="0"/>
              </a:spcBef>
              <a:buNone/>
            </a:pPr>
            <a:r>
              <a:rPr lang="en"/>
              <a:t>[allow time to answer (because they will lose most of their vitamins.)</a:t>
            </a:r>
          </a:p>
          <a:p>
            <a:pPr lvl="0">
              <a:spcBef>
                <a:spcPts val="0"/>
              </a:spcBef>
              <a:buNone/>
            </a:pPr>
            <a:endParaRPr/>
          </a:p>
          <a:p>
            <a:pPr lvl="0">
              <a:spcBef>
                <a:spcPts val="0"/>
              </a:spcBef>
              <a:buNone/>
            </a:pPr>
            <a:r>
              <a:rPr lang="en"/>
              <a:t>Say: Vegetables are very important to our bodies because they help our bodies with a lot of things. Vegetables help our bodies fight germs, help heal our cuts and bruises and they can also give us healthy skin and shiny hair.  It is important that we choose to eat a variety of different vegetables everyday.</a:t>
            </a:r>
          </a:p>
          <a:p>
            <a:pPr lvl="0">
              <a:spcBef>
                <a:spcPts val="0"/>
              </a:spcBef>
              <a:buNone/>
            </a:pPr>
            <a:endParaRPr/>
          </a:p>
          <a:p>
            <a:pPr lvl="0">
              <a:spcBef>
                <a:spcPts val="0"/>
              </a:spcBef>
              <a:buNone/>
            </a:pPr>
            <a:r>
              <a:rPr lang="en"/>
              <a:t>Ask:  Who can help me name the different colors of vegetables?  Hands in the air if you think you know the answer.</a:t>
            </a:r>
          </a:p>
          <a:p>
            <a:pPr lvl="0">
              <a:spcBef>
                <a:spcPts val="0"/>
              </a:spcBef>
              <a:buNone/>
            </a:pPr>
            <a:r>
              <a:rPr lang="en"/>
              <a:t>[Allow students to respond.  (red, white, green, orange, yellow, purple)</a:t>
            </a:r>
          </a:p>
        </p:txBody>
      </p:sp>
    </p:spTree>
    <p:extLst>
      <p:ext uri="{BB962C8B-B14F-4D97-AF65-F5344CB8AC3E}">
        <p14:creationId xmlns:p14="http://schemas.microsoft.com/office/powerpoint/2010/main" val="1592352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Say: Next time I see you we will be aboard the fruit caboose learning how to keep our health on track with different fruits.  Today, I want to challenge you to try a new vegetable this week.  Raise your hand if you will try to do that.</a:t>
            </a:r>
          </a:p>
          <a:p>
            <a:pPr lvl="0">
              <a:spcBef>
                <a:spcPts val="0"/>
              </a:spcBef>
              <a:buNone/>
            </a:pPr>
            <a:endParaRPr/>
          </a:p>
          <a:p>
            <a:pPr lvl="0">
              <a:spcBef>
                <a:spcPts val="0"/>
              </a:spcBef>
              <a:buNone/>
            </a:pPr>
            <a:r>
              <a:rPr lang="en"/>
              <a:t>Great!  See you next week!</a:t>
            </a: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73507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solidFill>
                  <a:schemeClr val="dk1"/>
                </a:solidFill>
              </a:rPr>
              <a:t>Say: Today we are headed down the train tracks to the Veggie Terminal.   </a:t>
            </a:r>
            <a:r>
              <a:rPr lang="en"/>
              <a:t> All aboard!  Next stop Veggie Terminal!!</a:t>
            </a:r>
          </a:p>
          <a:p>
            <a:pPr lvl="0">
              <a:spcBef>
                <a:spcPts val="0"/>
              </a:spcBef>
              <a:buNone/>
            </a:pPr>
            <a:endParaRPr/>
          </a:p>
          <a:p>
            <a:pPr lvl="0">
              <a:spcBef>
                <a:spcPts val="0"/>
              </a:spcBef>
              <a:buNone/>
            </a:pPr>
            <a:r>
              <a:rPr lang="en"/>
              <a:t>Ask: What do vegetables help our bodies do?</a:t>
            </a:r>
          </a:p>
          <a:p>
            <a:pPr lvl="0">
              <a:spcBef>
                <a:spcPts val="0"/>
              </a:spcBef>
              <a:buNone/>
            </a:pPr>
            <a:r>
              <a:rPr lang="en"/>
              <a:t>[Allow time for response. </a:t>
            </a:r>
          </a:p>
          <a:p>
            <a:pPr lvl="0">
              <a:spcBef>
                <a:spcPts val="0"/>
              </a:spcBef>
              <a:buNone/>
            </a:pPr>
            <a:endParaRPr/>
          </a:p>
          <a:p>
            <a:pPr lvl="0">
              <a:spcBef>
                <a:spcPts val="0"/>
              </a:spcBef>
              <a:buNone/>
            </a:pPr>
            <a:r>
              <a:rPr lang="en"/>
              <a:t>Say: Vegetables help our bodies to heal when we get cuts or bruises.They help our bodies fight germs, help us see in the dark and give us shiny hair and healthy skin.</a:t>
            </a:r>
          </a:p>
          <a:p>
            <a:pPr lvl="0">
              <a:spcBef>
                <a:spcPts val="0"/>
              </a:spcBef>
              <a:buNone/>
            </a:pPr>
            <a:r>
              <a:rPr lang="en"/>
              <a:t>We want to eat a many different kinds of veggies and we want to try as many different kinds as possible.</a:t>
            </a:r>
          </a:p>
          <a:p>
            <a:pPr lvl="0">
              <a:spcBef>
                <a:spcPts val="0"/>
              </a:spcBef>
              <a:buNone/>
            </a:pPr>
            <a:endParaRPr/>
          </a:p>
          <a:p>
            <a:pPr lvl="0">
              <a:spcBef>
                <a:spcPts val="0"/>
              </a:spcBef>
              <a:buNone/>
            </a:pPr>
            <a:r>
              <a:rPr lang="en"/>
              <a:t>Ask: What should we do with fresh vegetables before we eat them?</a:t>
            </a:r>
          </a:p>
          <a:p>
            <a:pPr lvl="0">
              <a:spcBef>
                <a:spcPts val="0"/>
              </a:spcBef>
              <a:buNone/>
            </a:pPr>
            <a:r>
              <a:rPr lang="en"/>
              <a:t>[Allow time for response. (wash them)</a:t>
            </a:r>
          </a:p>
          <a:p>
            <a:pPr lvl="0">
              <a:spcBef>
                <a:spcPts val="0"/>
              </a:spcBef>
              <a:buNone/>
            </a:pPr>
            <a:endParaRPr/>
          </a:p>
          <a:p>
            <a:pPr lvl="0">
              <a:spcBef>
                <a:spcPts val="0"/>
              </a:spcBef>
              <a:buNone/>
            </a:pPr>
            <a:r>
              <a:rPr lang="en"/>
              <a:t>Ask: Why would we wash them?</a:t>
            </a:r>
          </a:p>
          <a:p>
            <a:pPr lvl="0">
              <a:spcBef>
                <a:spcPts val="0"/>
              </a:spcBef>
              <a:buNone/>
            </a:pPr>
            <a:r>
              <a:rPr lang="en"/>
              <a:t>[Allow time for response. ( To wash off any dirt and germs)</a:t>
            </a:r>
          </a:p>
          <a:p>
            <a:pPr lvl="0">
              <a:spcBef>
                <a:spcPts val="0"/>
              </a:spcBef>
              <a:buNone/>
            </a:pPr>
            <a:endParaRP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93541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Say: Let’s all turn to page 12 in our workbooks. </a:t>
            </a:r>
            <a:r>
              <a:rPr lang="en">
                <a:solidFill>
                  <a:schemeClr val="dk1"/>
                </a:solidFill>
              </a:rPr>
              <a:t>On page 12, circle any foods that you think are vegetables.</a:t>
            </a:r>
          </a:p>
          <a:p>
            <a:pPr lvl="0">
              <a:spcBef>
                <a:spcPts val="0"/>
              </a:spcBef>
              <a:buNone/>
            </a:pPr>
            <a:r>
              <a:rPr lang="en">
                <a:solidFill>
                  <a:schemeClr val="dk1"/>
                </a:solidFill>
              </a:rPr>
              <a:t>[Give students time to do activity.</a:t>
            </a:r>
          </a:p>
          <a:p>
            <a:pPr lvl="0">
              <a:spcBef>
                <a:spcPts val="0"/>
              </a:spcBef>
              <a:buNone/>
            </a:pPr>
            <a:endParaRPr>
              <a:solidFill>
                <a:schemeClr val="dk1"/>
              </a:solidFill>
            </a:endParaRPr>
          </a:p>
          <a:p>
            <a:pPr lvl="0">
              <a:spcBef>
                <a:spcPts val="0"/>
              </a:spcBef>
              <a:buNone/>
            </a:pPr>
            <a:r>
              <a:rPr lang="en">
                <a:solidFill>
                  <a:schemeClr val="dk1"/>
                </a:solidFill>
              </a:rPr>
              <a:t>OK did everyone circle the vegetables on their trains?</a:t>
            </a:r>
          </a:p>
          <a:p>
            <a:pPr lvl="0">
              <a:spcBef>
                <a:spcPts val="0"/>
              </a:spcBef>
              <a:buNone/>
            </a:pPr>
            <a:r>
              <a:rPr lang="en">
                <a:solidFill>
                  <a:schemeClr val="dk1"/>
                </a:solidFill>
              </a:rPr>
              <a:t>[Allow students to respond.</a:t>
            </a:r>
          </a:p>
          <a:p>
            <a:pPr lvl="0">
              <a:spcBef>
                <a:spcPts val="0"/>
              </a:spcBef>
              <a:buNone/>
            </a:pPr>
            <a:endParaRPr>
              <a:solidFill>
                <a:schemeClr val="dk1"/>
              </a:solidFill>
            </a:endParaRPr>
          </a:p>
          <a:p>
            <a:pPr lvl="0">
              <a:spcBef>
                <a:spcPts val="0"/>
              </a:spcBef>
              <a:buNone/>
            </a:pPr>
            <a:r>
              <a:rPr lang="en">
                <a:solidFill>
                  <a:schemeClr val="dk1"/>
                </a:solidFill>
              </a:rPr>
              <a:t>Would anyone like to share what they circled?</a:t>
            </a:r>
          </a:p>
          <a:p>
            <a:pPr lvl="0">
              <a:spcBef>
                <a:spcPts val="0"/>
              </a:spcBef>
              <a:buNone/>
            </a:pPr>
            <a:r>
              <a:rPr lang="en">
                <a:solidFill>
                  <a:schemeClr val="dk1"/>
                </a:solidFill>
              </a:rPr>
              <a:t>[ Call on a few students to tell the class what they circled.</a:t>
            </a:r>
          </a:p>
          <a:p>
            <a:pPr lvl="0">
              <a:spcBef>
                <a:spcPts val="0"/>
              </a:spcBef>
              <a:buNone/>
            </a:pPr>
            <a:endParaRPr>
              <a:solidFill>
                <a:schemeClr val="dk1"/>
              </a:solidFill>
            </a:endParaRPr>
          </a:p>
          <a:p>
            <a:pPr lvl="0">
              <a:spcBef>
                <a:spcPts val="0"/>
              </a:spcBef>
              <a:buNone/>
            </a:pPr>
            <a:r>
              <a:rPr lang="en">
                <a:solidFill>
                  <a:schemeClr val="dk1"/>
                </a:solidFill>
              </a:rPr>
              <a:t>Very good!</a:t>
            </a:r>
          </a:p>
          <a:p>
            <a:pPr lvl="0">
              <a:spcBef>
                <a:spcPts val="0"/>
              </a:spcBef>
              <a:buNone/>
            </a:pPr>
            <a:endParaRPr>
              <a:solidFill>
                <a:schemeClr val="dk1"/>
              </a:solidFill>
            </a:endParaRPr>
          </a:p>
          <a:p>
            <a:pPr lvl="0">
              <a:spcBef>
                <a:spcPts val="0"/>
              </a:spcBef>
              <a:buNone/>
            </a:pPr>
            <a:r>
              <a:rPr lang="en">
                <a:solidFill>
                  <a:schemeClr val="dk1"/>
                </a:solidFill>
              </a:rPr>
              <a:t>ASK: Does anyone know what your teacher’s favorite vegetable is; let’s ask him/her. Mr./Ms. _______, can you share what your favorite vegetable is with the class?</a:t>
            </a:r>
          </a:p>
          <a:p>
            <a:pPr lvl="0">
              <a:spcBef>
                <a:spcPts val="0"/>
              </a:spcBef>
              <a:buNone/>
            </a:pPr>
            <a:endParaRPr>
              <a:solidFill>
                <a:schemeClr val="dk1"/>
              </a:solidFill>
            </a:endParaRPr>
          </a:p>
          <a:p>
            <a:pPr lvl="0">
              <a:spcBef>
                <a:spcPts val="0"/>
              </a:spcBef>
              <a:buNone/>
            </a:pPr>
            <a:r>
              <a:rPr lang="en">
                <a:solidFill>
                  <a:schemeClr val="dk1"/>
                </a:solidFill>
              </a:rPr>
              <a:t>[Allow teacher to respond</a:t>
            </a:r>
          </a:p>
          <a:p>
            <a:pPr lvl="0">
              <a:spcBef>
                <a:spcPts val="0"/>
              </a:spcBef>
              <a:buNone/>
            </a:pPr>
            <a:endParaRPr>
              <a:solidFill>
                <a:schemeClr val="dk1"/>
              </a:solidFill>
            </a:endParaRPr>
          </a:p>
          <a:p>
            <a:pPr lvl="0">
              <a:spcBef>
                <a:spcPts val="0"/>
              </a:spcBef>
              <a:buNone/>
            </a:pPr>
            <a:endParaRPr>
              <a:solidFill>
                <a:schemeClr val="dk1"/>
              </a:solidFill>
            </a:endParaRPr>
          </a:p>
        </p:txBody>
      </p:sp>
    </p:spTree>
    <p:extLst>
      <p:ext uri="{BB962C8B-B14F-4D97-AF65-F5344CB8AC3E}">
        <p14:creationId xmlns:p14="http://schemas.microsoft.com/office/powerpoint/2010/main" val="200196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dirty="0">
                <a:solidFill>
                  <a:schemeClr val="dk1"/>
                </a:solidFill>
              </a:rPr>
              <a:t>ASK: Has anyone been to a local farm or farmer’s market to pick your own vegetables?</a:t>
            </a:r>
          </a:p>
          <a:p>
            <a:pPr lvl="0">
              <a:spcBef>
                <a:spcPts val="0"/>
              </a:spcBef>
              <a:buClr>
                <a:schemeClr val="dk1"/>
              </a:buClr>
              <a:buSzPct val="100000"/>
              <a:buFont typeface="Arial"/>
              <a:buNone/>
            </a:pPr>
            <a:endParaRPr dirty="0">
              <a:solidFill>
                <a:schemeClr val="dk1"/>
              </a:solidFill>
            </a:endParaRPr>
          </a:p>
          <a:p>
            <a:pPr lvl="0">
              <a:spcBef>
                <a:spcPts val="0"/>
              </a:spcBef>
              <a:buClr>
                <a:schemeClr val="dk1"/>
              </a:buClr>
              <a:buSzPct val="100000"/>
              <a:buFont typeface="Arial"/>
              <a:buNone/>
            </a:pPr>
            <a:r>
              <a:rPr lang="en" dirty="0">
                <a:solidFill>
                  <a:schemeClr val="dk1"/>
                </a:solidFill>
              </a:rPr>
              <a:t>[Allow students to respond. Also mention experience of your own if this is something you have done before...if you pick fresh strawberries every spring, mention that and how much fun it was.</a:t>
            </a:r>
          </a:p>
          <a:p>
            <a:pPr lvl="0">
              <a:spcBef>
                <a:spcPts val="0"/>
              </a:spcBef>
              <a:buClr>
                <a:schemeClr val="dk1"/>
              </a:buClr>
              <a:buSzPct val="100000"/>
              <a:buFont typeface="Arial"/>
              <a:buNone/>
            </a:pPr>
            <a:endParaRPr dirty="0">
              <a:solidFill>
                <a:schemeClr val="dk1"/>
              </a:solidFill>
            </a:endParaRPr>
          </a:p>
          <a:p>
            <a:pPr lvl="0">
              <a:spcBef>
                <a:spcPts val="0"/>
              </a:spcBef>
              <a:buClr>
                <a:schemeClr val="dk1"/>
              </a:buClr>
              <a:buSzPct val="100000"/>
              <a:buFont typeface="Arial"/>
              <a:buNone/>
            </a:pPr>
            <a:r>
              <a:rPr lang="en" dirty="0">
                <a:solidFill>
                  <a:schemeClr val="dk1"/>
                </a:solidFill>
              </a:rPr>
              <a:t>Say: You can go to local farms and pick fresh fruits and vegetables or you can visit a local farmer's market to buy fresh fruits and veggies from local farmers. When you buy fruits and veggies from local farmers you are supporting the farmers and the community. It is not only a fun activity for you and your family but it can be healthier for you. You don’t have to wait for the fruits and vegetables to be shipped or driven long distances. That can help the environment too, because it doesn’t use lots of oil and gas etc.</a:t>
            </a:r>
          </a:p>
          <a:p>
            <a:pPr lvl="0">
              <a:spcBef>
                <a:spcPts val="0"/>
              </a:spcBef>
              <a:buNone/>
            </a:pPr>
            <a:endParaRPr dirty="0"/>
          </a:p>
        </p:txBody>
      </p:sp>
    </p:spTree>
    <p:extLst>
      <p:ext uri="{BB962C8B-B14F-4D97-AF65-F5344CB8AC3E}">
        <p14:creationId xmlns:p14="http://schemas.microsoft.com/office/powerpoint/2010/main" val="173970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r>
              <a:rPr lang="en"/>
              <a:t>Say: Vegetables come in many different colors and varieties. We want to make sure we eat many different vegetables on a daily basis so that we can be healthy and strong.</a:t>
            </a:r>
          </a:p>
          <a:p>
            <a:pPr lvl="0">
              <a:spcBef>
                <a:spcPts val="0"/>
              </a:spcBef>
              <a:buNone/>
            </a:pPr>
            <a:endParaRPr/>
          </a:p>
          <a:p>
            <a:pPr lvl="0">
              <a:spcBef>
                <a:spcPts val="0"/>
              </a:spcBef>
              <a:buNone/>
            </a:pPr>
            <a:r>
              <a:rPr lang="en"/>
              <a:t>Say: Please open your workbooks and turn to page 14, and we’ll complete the “What color am I?” activity.</a:t>
            </a:r>
          </a:p>
          <a:p>
            <a:pPr lvl="0">
              <a:spcBef>
                <a:spcPts val="0"/>
              </a:spcBef>
              <a:buNone/>
            </a:pPr>
            <a:r>
              <a:rPr lang="en"/>
              <a:t>[Explain the activity. There are different color categories and we want to circle which vegetables match the color at the top of the column. Allow students to do this on their own or with a partner next to them. Go over the activity with them when they are finished.</a:t>
            </a:r>
          </a:p>
          <a:p>
            <a:pPr lvl="0">
              <a:spcBef>
                <a:spcPts val="0"/>
              </a:spcBef>
              <a:buNone/>
            </a:pPr>
            <a:r>
              <a:rPr lang="en"/>
              <a:t>(Onion and potato are white. Squash and corn are yellow.  Carrots and sweet potato are orange. Tomato and beets are red. Purple carrots and eggplant are purple. Celery and spinach are green.)</a:t>
            </a:r>
          </a:p>
          <a:p>
            <a:pPr lvl="0">
              <a:spcBef>
                <a:spcPts val="0"/>
              </a:spcBef>
              <a:buNone/>
            </a:pPr>
            <a:endParaRPr/>
          </a:p>
          <a:p>
            <a:pPr lvl="0">
              <a:spcBef>
                <a:spcPts val="0"/>
              </a:spcBef>
              <a:buNone/>
            </a:pPr>
            <a:r>
              <a:rPr lang="en"/>
              <a:t>Say: Good work class!</a:t>
            </a: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1236266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Say: We know what colors vegetables can be and we know what your teacher’s favorite vegetable is.  Now it’s time to find out what your classmate’s favorite vegetable is! </a:t>
            </a:r>
          </a:p>
          <a:p>
            <a:pPr lvl="0">
              <a:spcBef>
                <a:spcPts val="0"/>
              </a:spcBef>
              <a:buNone/>
            </a:pPr>
            <a:endParaRPr/>
          </a:p>
          <a:p>
            <a:pPr lvl="0">
              <a:spcBef>
                <a:spcPts val="0"/>
              </a:spcBef>
              <a:buNone/>
            </a:pPr>
            <a:r>
              <a:rPr lang="en"/>
              <a:t>Turn to page 15 in your workbooks. With a partner I want you to complete the “My Favorite Vegetable” activity. You will interview a classmate about their favorite vegetable. Once you have answered all the questions draw a picture of your classmate’s favorite vegetable on the MyPlate diagram at the bottom of the page.</a:t>
            </a:r>
          </a:p>
          <a:p>
            <a:pPr lvl="0">
              <a:spcBef>
                <a:spcPts val="0"/>
              </a:spcBef>
              <a:buNone/>
            </a:pPr>
            <a:r>
              <a:rPr lang="en"/>
              <a:t>[Allow time for students to complete the activity. </a:t>
            </a:r>
          </a:p>
          <a:p>
            <a:pPr lvl="0">
              <a:spcBef>
                <a:spcPts val="0"/>
              </a:spcBef>
              <a:buNone/>
            </a:pPr>
            <a:endParaRPr/>
          </a:p>
          <a:p>
            <a:pPr lvl="0">
              <a:spcBef>
                <a:spcPts val="0"/>
              </a:spcBef>
              <a:buNone/>
            </a:pPr>
            <a:r>
              <a:rPr lang="en"/>
              <a:t>ASK: Does anyone want to share their classmates answers?</a:t>
            </a:r>
          </a:p>
          <a:p>
            <a:pPr lvl="0">
              <a:spcBef>
                <a:spcPts val="0"/>
              </a:spcBef>
              <a:buNone/>
            </a:pPr>
            <a:r>
              <a:rPr lang="en"/>
              <a:t>[Allow time for a few students to share</a:t>
            </a:r>
          </a:p>
          <a:p>
            <a:pPr lvl="0">
              <a:spcBef>
                <a:spcPts val="0"/>
              </a:spcBef>
              <a:buNone/>
            </a:pPr>
            <a:endParaRPr/>
          </a:p>
          <a:p>
            <a:pPr lvl="0">
              <a:spcBef>
                <a:spcPts val="0"/>
              </a:spcBef>
              <a:buNone/>
            </a:pPr>
            <a:r>
              <a:rPr lang="en"/>
              <a:t>Say: Very good! Those are all very delicious vegetables.</a:t>
            </a: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101901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Say: Now let’s turn to page 13 in your workbook. We need to wash our fruits and veggies! Does anyone know what order should we do that in? </a:t>
            </a:r>
          </a:p>
          <a:p>
            <a:pPr lvl="0">
              <a:spcBef>
                <a:spcPts val="0"/>
              </a:spcBef>
              <a:buNone/>
            </a:pPr>
            <a:r>
              <a:rPr lang="en"/>
              <a:t>[ Go through page with students. What is step one? What is step 2? Step 3? Step 4?</a:t>
            </a:r>
          </a:p>
          <a:p>
            <a:pPr lvl="0">
              <a:spcBef>
                <a:spcPts val="0"/>
              </a:spcBef>
              <a:buNone/>
            </a:pPr>
            <a:r>
              <a:rPr lang="en"/>
              <a:t>1.Wash your own hands for about 20 seconds with warm water and soap.</a:t>
            </a:r>
          </a:p>
          <a:p>
            <a:pPr lvl="0">
              <a:spcBef>
                <a:spcPts val="0"/>
              </a:spcBef>
              <a:buNone/>
            </a:pPr>
            <a:r>
              <a:rPr lang="en"/>
              <a:t>2. Clean all fruits and vegetables under cold water before eating or cutting up.</a:t>
            </a:r>
          </a:p>
          <a:p>
            <a:pPr lvl="0">
              <a:spcBef>
                <a:spcPts val="0"/>
              </a:spcBef>
              <a:buNone/>
            </a:pPr>
            <a:r>
              <a:rPr lang="en"/>
              <a:t>3. Dry fruits and vegetables after you’ve washed them. Use a dry paper towel to get rid of any lingering dirt or germs.</a:t>
            </a:r>
          </a:p>
          <a:p>
            <a:pPr lvl="0">
              <a:spcBef>
                <a:spcPts val="0"/>
              </a:spcBef>
              <a:buNone/>
            </a:pPr>
            <a:r>
              <a:rPr lang="en"/>
              <a:t>4. Enjoy eating your fruits and veggies.</a:t>
            </a:r>
          </a:p>
          <a:p>
            <a:pPr lvl="0">
              <a:spcBef>
                <a:spcPts val="0"/>
              </a:spcBef>
              <a:buNone/>
            </a:pPr>
            <a:endParaRPr/>
          </a:p>
          <a:p>
            <a:pPr lvl="0">
              <a:spcBef>
                <a:spcPts val="0"/>
              </a:spcBef>
              <a:buNone/>
            </a:pPr>
            <a:r>
              <a:rPr lang="en"/>
              <a:t>Say: We have learned how to wash all the germs and dirt off of our vegetables!</a:t>
            </a:r>
          </a:p>
          <a:p>
            <a:pPr lvl="0">
              <a:spcBef>
                <a:spcPts val="0"/>
              </a:spcBef>
              <a:buNone/>
            </a:pPr>
            <a:endParaRPr/>
          </a:p>
          <a:p>
            <a:pPr lvl="0">
              <a:spcBef>
                <a:spcPts val="0"/>
              </a:spcBef>
              <a:buNone/>
            </a:pPr>
            <a:r>
              <a:rPr lang="en"/>
              <a:t>ASK: Who wants to make a pot of vegetable soup and do some fun physical activity while we cook?</a:t>
            </a:r>
          </a:p>
          <a:p>
            <a:pPr lvl="0">
              <a:spcBef>
                <a:spcPts val="0"/>
              </a:spcBef>
              <a:buNone/>
            </a:pPr>
            <a:r>
              <a:rPr lang="en"/>
              <a:t>[allow students to raise hands to indicate yes. </a:t>
            </a:r>
          </a:p>
        </p:txBody>
      </p:sp>
    </p:spTree>
    <p:extLst>
      <p:ext uri="{BB962C8B-B14F-4D97-AF65-F5344CB8AC3E}">
        <p14:creationId xmlns:p14="http://schemas.microsoft.com/office/powerpoint/2010/main" val="418835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[Pass out the vegetable soup cards to students before beginning to make the soup.  There are 26 different vegetables plus the tomato soup, salt and pepper and the chef.  If your class has less than 30 students, give some students two cards from the same color group. Try to have no less than two students per vegetable color so that no one has to do the motions for their group by themselves</a:t>
            </a:r>
          </a:p>
          <a:p>
            <a:pPr lvl="0">
              <a:spcBef>
                <a:spcPts val="0"/>
              </a:spcBef>
              <a:buNone/>
            </a:pPr>
            <a:endParaRPr/>
          </a:p>
          <a:p>
            <a:pPr lvl="0">
              <a:spcBef>
                <a:spcPts val="0"/>
              </a:spcBef>
              <a:buNone/>
            </a:pPr>
            <a:r>
              <a:rPr lang="en"/>
              <a:t>Say: We want to make our soup with as many different vegetables in as many colors as we can. </a:t>
            </a:r>
          </a:p>
          <a:p>
            <a:pPr lvl="0">
              <a:spcBef>
                <a:spcPts val="0"/>
              </a:spcBef>
              <a:buNone/>
            </a:pPr>
            <a:r>
              <a:rPr lang="en"/>
              <a:t>[ Use the pot of gold from your teaching kit as the pot for the veggies. </a:t>
            </a:r>
          </a:p>
          <a:p>
            <a:pPr lvl="0">
              <a:spcBef>
                <a:spcPts val="0"/>
              </a:spcBef>
              <a:buNone/>
            </a:pPr>
            <a:endParaRPr/>
          </a:p>
          <a:p>
            <a:pPr lvl="0">
              <a:spcBef>
                <a:spcPts val="0"/>
              </a:spcBef>
              <a:buNone/>
            </a:pPr>
            <a:r>
              <a:rPr lang="en"/>
              <a:t>Say: When we eat vegetables they give vitamins to our bodies and that helps us stay on the healthy TRACK. The vitamins have special jobs, like building strong bones, keeping our eyes healthy, giving us healthy skin and hair, protecting us from getting sick, and helping to heal cuts and scrapes.  A good rule to remember is to always make half your plate fruits and veggies. Vegetable soup is great way to eat a lot of veggies at one time.  </a:t>
            </a:r>
            <a:r>
              <a:rPr lang="en">
                <a:highlight>
                  <a:srgbClr val="FFFFFF"/>
                </a:highlight>
              </a:rPr>
              <a:t>Vegetables can come in 5 different colors just like we saw in the activity on page 14..</a:t>
            </a:r>
          </a:p>
          <a:p>
            <a:pPr lvl="0">
              <a:spcBef>
                <a:spcPts val="0"/>
              </a:spcBef>
              <a:buNone/>
            </a:pPr>
            <a:endParaRPr>
              <a:highlight>
                <a:srgbClr val="FFFFFF"/>
              </a:highlight>
            </a:endParaRPr>
          </a:p>
          <a:p>
            <a:pPr lvl="0">
              <a:spcBef>
                <a:spcPts val="0"/>
              </a:spcBef>
              <a:buNone/>
            </a:pPr>
            <a:r>
              <a:rPr lang="en">
                <a:highlight>
                  <a:srgbClr val="FFFFFF"/>
                </a:highlight>
              </a:rPr>
              <a:t>Ask: Can someone tell me the colors we learned about?</a:t>
            </a:r>
          </a:p>
          <a:p>
            <a:pPr lvl="0">
              <a:spcBef>
                <a:spcPts val="0"/>
              </a:spcBef>
              <a:buNone/>
            </a:pPr>
            <a:r>
              <a:rPr lang="en">
                <a:highlight>
                  <a:srgbClr val="FFFFFF"/>
                </a:highlight>
              </a:rPr>
              <a:t>[Allow time to answer. ( white, yellow orange, red purple, green.)</a:t>
            </a:r>
          </a:p>
          <a:p>
            <a:pPr lvl="0">
              <a:spcBef>
                <a:spcPts val="0"/>
              </a:spcBef>
              <a:buNone/>
            </a:pPr>
            <a:endParaRPr>
              <a:highlight>
                <a:srgbClr val="FFFFFF"/>
              </a:highlight>
            </a:endParaRPr>
          </a:p>
          <a:p>
            <a:pPr lvl="0">
              <a:spcBef>
                <a:spcPts val="0"/>
              </a:spcBef>
              <a:buNone/>
            </a:pPr>
            <a:r>
              <a:rPr lang="en"/>
              <a:t>[Choose a student to be the chef and have them come to the front of the class. Have the student stand behind the “pot”. Give them a paper chef's hat or an apron and a wooden spoon.</a:t>
            </a:r>
          </a:p>
          <a:p>
            <a:pPr lvl="0">
              <a:spcBef>
                <a:spcPts val="0"/>
              </a:spcBef>
              <a:buNone/>
            </a:pPr>
            <a:endParaRPr/>
          </a:p>
          <a:p>
            <a:pPr lvl="0">
              <a:spcBef>
                <a:spcPts val="0"/>
              </a:spcBef>
              <a:buNone/>
            </a:pPr>
            <a:r>
              <a:rPr lang="en"/>
              <a:t>Ask: Are you ready to make the soup?</a:t>
            </a:r>
          </a:p>
          <a:p>
            <a:pPr lvl="0">
              <a:spcBef>
                <a:spcPts val="0"/>
              </a:spcBef>
              <a:buNone/>
            </a:pPr>
            <a:r>
              <a:rPr lang="en"/>
              <a:t>[Allow time to answer.</a:t>
            </a:r>
          </a:p>
          <a:p>
            <a:pPr lvl="0">
              <a:spcBef>
                <a:spcPts val="0"/>
              </a:spcBef>
              <a:buNone/>
            </a:pPr>
            <a:endParaRPr/>
          </a:p>
          <a:p>
            <a:pPr lvl="0">
              <a:spcBef>
                <a:spcPts val="0"/>
              </a:spcBef>
              <a:buNone/>
            </a:pPr>
            <a:r>
              <a:rPr lang="en"/>
              <a:t>Ask: Is there anything we need to do before we prepare our soup?							 </a:t>
            </a:r>
          </a:p>
          <a:p>
            <a:pPr lvl="0">
              <a:spcBef>
                <a:spcPts val="0"/>
              </a:spcBef>
              <a:buNone/>
            </a:pPr>
            <a:r>
              <a:rPr lang="en"/>
              <a:t>[Allow students to respond. (We need to wash our hands)</a:t>
            </a:r>
          </a:p>
          <a:p>
            <a:pPr lvl="0">
              <a:spcBef>
                <a:spcPts val="0"/>
              </a:spcBef>
              <a:buNone/>
            </a:pPr>
            <a:r>
              <a:rPr lang="en"/>
              <a:t>[Take students through the steps of handwashing that they learned during the first week. </a:t>
            </a:r>
            <a:r>
              <a:rPr lang="en">
                <a:solidFill>
                  <a:schemeClr val="dk1"/>
                </a:solidFill>
              </a:rPr>
              <a:t>(Wet hands, apply soap, scrub backs of hands and wrists, rinse hands, dry with paper towel, turn off water with elbow or paper towel.)</a:t>
            </a:r>
          </a:p>
          <a:p>
            <a:pPr lvl="0">
              <a:spcBef>
                <a:spcPts val="0"/>
              </a:spcBef>
              <a:buNone/>
            </a:pPr>
            <a:endParaRPr/>
          </a:p>
          <a:p>
            <a:pPr lvl="0">
              <a:spcBef>
                <a:spcPts val="0"/>
              </a:spcBef>
              <a:buNone/>
            </a:pPr>
            <a:r>
              <a:rPr lang="en"/>
              <a:t>Ask:  Is there anything we need to do with the vegetables before we use them in our soup?</a:t>
            </a:r>
          </a:p>
          <a:p>
            <a:pPr lvl="0">
              <a:spcBef>
                <a:spcPts val="0"/>
              </a:spcBef>
              <a:buNone/>
            </a:pPr>
            <a:r>
              <a:rPr lang="en"/>
              <a:t>[Allow students to respond.  (We need to wash the vegetables.)</a:t>
            </a:r>
          </a:p>
          <a:p>
            <a:pPr lvl="0">
              <a:spcBef>
                <a:spcPts val="0"/>
              </a:spcBef>
              <a:buNone/>
            </a:pPr>
            <a:endParaRPr/>
          </a:p>
          <a:p>
            <a:pPr lvl="0">
              <a:spcBef>
                <a:spcPts val="0"/>
              </a:spcBef>
              <a:buNone/>
            </a:pPr>
            <a:r>
              <a:rPr lang="en"/>
              <a:t>Ask: Why?</a:t>
            </a:r>
          </a:p>
          <a:p>
            <a:pPr lvl="0">
              <a:spcBef>
                <a:spcPts val="0"/>
              </a:spcBef>
              <a:buNone/>
            </a:pPr>
            <a:r>
              <a:rPr lang="en"/>
              <a:t>[Allow students to respond (to wash off dirt and germs)</a:t>
            </a:r>
          </a:p>
          <a:p>
            <a:pPr lvl="0">
              <a:spcBef>
                <a:spcPts val="0"/>
              </a:spcBef>
              <a:buNone/>
            </a:pPr>
            <a:endParaRPr/>
          </a:p>
          <a:p>
            <a:pPr lvl="0">
              <a:spcBef>
                <a:spcPts val="0"/>
              </a:spcBef>
              <a:buNone/>
            </a:pPr>
            <a:r>
              <a:rPr lang="en"/>
              <a:t>Say: That is correct! </a:t>
            </a:r>
          </a:p>
        </p:txBody>
      </p:sp>
    </p:spTree>
    <p:extLst>
      <p:ext uri="{BB962C8B-B14F-4D97-AF65-F5344CB8AC3E}">
        <p14:creationId xmlns:p14="http://schemas.microsoft.com/office/powerpoint/2010/main" val="2065379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8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0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7"/>
            <a:ext cx="85206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4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sz="1400"/>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8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1"/>
            <a:ext cx="548700" cy="524800"/>
          </a:xfrm>
          <a:prstGeom prst="rect">
            <a:avLst/>
          </a:prstGeom>
          <a:noFill/>
          <a:ln>
            <a:noFill/>
          </a:ln>
        </p:spPr>
        <p:txBody>
          <a:bodyPr lIns="91425" tIns="91425" rIns="91425" bIns="91425" anchor="ctr" anchorCtr="0">
            <a:noAutofit/>
          </a:bodyPr>
          <a:lstStyle/>
          <a:p>
            <a:pPr algn="r"/>
            <a:fld id="{00000000-1234-1234-1234-123412341234}" type="slidenum">
              <a:rPr lang="en" sz="1000" smtClean="0">
                <a:solidFill>
                  <a:schemeClr val="dk2"/>
                </a:solidFill>
              </a:rPr>
              <a:pPr algn="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png"/><Relationship Id="rId10" Type="http://schemas.openxmlformats.org/officeDocument/2006/relationships/image" Target="../media/image10.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47.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8.emf"/><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28.png"/><Relationship Id="rId5" Type="http://schemas.openxmlformats.org/officeDocument/2006/relationships/image" Target="../media/image43.png"/><Relationship Id="rId10"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8760" y="1383062"/>
            <a:ext cx="6126480" cy="3371088"/>
          </a:xfrm>
          <a:prstGeom prst="rect">
            <a:avLst/>
          </a:prstGeom>
        </p:spPr>
      </p:pic>
      <p:sp>
        <p:nvSpPr>
          <p:cNvPr id="13" name="Rectangle 18">
            <a:extLst>
              <a:ext uri="{FF2B5EF4-FFF2-40B4-BE49-F238E27FC236}">
                <a16:creationId xmlns:a16="http://schemas.microsoft.com/office/drawing/2014/main" id="{CB6FDB06-E3F1-DC4E-B638-7314B4C98553}"/>
              </a:ext>
            </a:extLst>
          </p:cNvPr>
          <p:cNvSpPr>
            <a:spLocks noChangeArrowheads="1"/>
          </p:cNvSpPr>
          <p:nvPr/>
        </p:nvSpPr>
        <p:spPr bwMode="auto">
          <a:xfrm>
            <a:off x="0" y="5830612"/>
            <a:ext cx="9144000" cy="10273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cxnSp>
        <p:nvCxnSpPr>
          <p:cNvPr id="14" name="Straight Connector 13">
            <a:extLst>
              <a:ext uri="{FF2B5EF4-FFF2-40B4-BE49-F238E27FC236}">
                <a16:creationId xmlns:a16="http://schemas.microsoft.com/office/drawing/2014/main" id="{B8DFA41C-9737-644A-A8E0-F0298D852A2B}"/>
              </a:ext>
            </a:extLst>
          </p:cNvPr>
          <p:cNvCxnSpPr/>
          <p:nvPr/>
        </p:nvCxnSpPr>
        <p:spPr>
          <a:xfrm>
            <a:off x="0" y="5830612"/>
            <a:ext cx="9144000" cy="1588"/>
          </a:xfrm>
          <a:prstGeom prst="line">
            <a:avLst/>
          </a:prstGeom>
          <a:ln>
            <a:solidFill>
              <a:srgbClr val="008B44"/>
            </a:solidFill>
          </a:ln>
        </p:spPr>
        <p:style>
          <a:lnRef idx="2">
            <a:schemeClr val="accent1"/>
          </a:lnRef>
          <a:fillRef idx="0">
            <a:schemeClr val="accent1"/>
          </a:fillRef>
          <a:effectRef idx="1">
            <a:schemeClr val="accent1"/>
          </a:effectRef>
          <a:fontRef idx="minor">
            <a:schemeClr val="tx1"/>
          </a:fontRef>
        </p:style>
      </p:cxnSp>
      <p:pic>
        <p:nvPicPr>
          <p:cNvPr id="15" name="Picture 14" descr="ESMM_logo-rgb.png">
            <a:extLst>
              <a:ext uri="{FF2B5EF4-FFF2-40B4-BE49-F238E27FC236}">
                <a16:creationId xmlns:a16="http://schemas.microsoft.com/office/drawing/2014/main" id="{56B399BF-D02B-5046-A1E5-F6B5324BFB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7200" y="6236208"/>
            <a:ext cx="789864" cy="393192"/>
          </a:xfrm>
          <a:prstGeom prst="rect">
            <a:avLst/>
          </a:prstGeom>
        </p:spPr>
      </p:pic>
      <p:pic>
        <p:nvPicPr>
          <p:cNvPr id="16" name="Picture 15">
            <a:extLst>
              <a:ext uri="{FF2B5EF4-FFF2-40B4-BE49-F238E27FC236}">
                <a16:creationId xmlns:a16="http://schemas.microsoft.com/office/drawing/2014/main" id="{B1A3ED8A-44A0-494D-BA93-88CBAE70C7C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34056" y="6292656"/>
            <a:ext cx="1468733" cy="286720"/>
          </a:xfrm>
          <a:prstGeom prst="rect">
            <a:avLst/>
          </a:prstGeom>
        </p:spPr>
      </p:pic>
      <p:pic>
        <p:nvPicPr>
          <p:cNvPr id="17" name="Picture 16">
            <a:extLst>
              <a:ext uri="{FF2B5EF4-FFF2-40B4-BE49-F238E27FC236}">
                <a16:creationId xmlns:a16="http://schemas.microsoft.com/office/drawing/2014/main" id="{D7935737-E3B8-7742-BD6D-58C713C88D2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471037" y="6282246"/>
            <a:ext cx="1164203" cy="297130"/>
          </a:xfrm>
          <a:prstGeom prst="rect">
            <a:avLst/>
          </a:prstGeom>
        </p:spPr>
      </p:pic>
      <p:pic>
        <p:nvPicPr>
          <p:cNvPr id="18" name="Picture 17">
            <a:extLst>
              <a:ext uri="{FF2B5EF4-FFF2-40B4-BE49-F238E27FC236}">
                <a16:creationId xmlns:a16="http://schemas.microsoft.com/office/drawing/2014/main" id="{15D0F7C6-6A33-B644-A638-3EB7E38DE27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06104" y="5924550"/>
            <a:ext cx="1156040" cy="819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flipH="1">
            <a:off x="652694" y="751998"/>
            <a:ext cx="3843633" cy="5303520"/>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82359" y="751998"/>
            <a:ext cx="3843633" cy="5303520"/>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10" name="Picture 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1723" y="857643"/>
            <a:ext cx="8080554" cy="5018026"/>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630621" y="1041769"/>
            <a:ext cx="4195948" cy="261313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0621" y="3443398"/>
            <a:ext cx="4448131" cy="289425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43689" y="1037014"/>
            <a:ext cx="4106630" cy="4246940"/>
          </a:xfrm>
          <a:prstGeom prst="rect">
            <a:avLst/>
          </a:prstGeom>
        </p:spPr>
      </p:pic>
      <p:pic>
        <p:nvPicPr>
          <p:cNvPr id="10" name="Picture 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2086" y="1775059"/>
            <a:ext cx="2973377" cy="202850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18403" y="3696459"/>
            <a:ext cx="2195808" cy="123514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45463" y="1617392"/>
            <a:ext cx="2104630" cy="170054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341313" y="3106564"/>
            <a:ext cx="2169537" cy="2272174"/>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426082" y="1935268"/>
            <a:ext cx="1791526" cy="1534039"/>
          </a:xfrm>
          <a:prstGeom prst="rect">
            <a:avLst/>
          </a:prstGeom>
        </p:spPr>
      </p:pic>
      <p:pic>
        <p:nvPicPr>
          <p:cNvPr id="10" name="Picture 9"/>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947072" y="2784751"/>
            <a:ext cx="1854258" cy="203762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01317" y="4173948"/>
            <a:ext cx="2105026" cy="187113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73987" y="962169"/>
            <a:ext cx="2090157" cy="139126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94144" y="1854123"/>
            <a:ext cx="1950720" cy="114909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a:ext>
            </a:extLst>
          </a:blip>
          <a:stretch>
            <a:fillRect/>
          </a:stretch>
        </p:blipFill>
        <p:spPr>
          <a:xfrm rot="18331102">
            <a:off x="4631273" y="3007738"/>
            <a:ext cx="5009197" cy="2872461"/>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3626" y="2799955"/>
            <a:ext cx="3446053" cy="2267377"/>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336762" y="1015151"/>
            <a:ext cx="3431585" cy="342881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84162" y="823297"/>
            <a:ext cx="3458429" cy="379797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91425" y="4663862"/>
            <a:ext cx="3077429" cy="127900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12579" y="1768328"/>
            <a:ext cx="1828800" cy="1828800"/>
          </a:xfrm>
          <a:prstGeom prst="rect">
            <a:avLst/>
          </a:prstGeom>
        </p:spPr>
      </p:pic>
      <p:pic>
        <p:nvPicPr>
          <p:cNvPr id="13" name="Picture 12"/>
          <p:cNvPicPr>
            <a:picLocks noChangeAspect="1"/>
          </p:cNvPicPr>
          <p:nvPr/>
        </p:nvPicPr>
        <p:blipFill rotWithShape="1">
          <a:blip r:embed="rId7" cstate="hqprint">
            <a:extLst>
              <a:ext uri="{28A0092B-C50C-407E-A947-70E740481C1C}">
                <a14:useLocalDpi xmlns:a14="http://schemas.microsoft.com/office/drawing/2010/main"/>
              </a:ext>
            </a:extLst>
          </a:blip>
          <a:srcRect l="19941" t="7571" r="23051" b="10791"/>
          <a:stretch/>
        </p:blipFill>
        <p:spPr>
          <a:xfrm>
            <a:off x="319359" y="1629592"/>
            <a:ext cx="1865850" cy="2004061"/>
          </a:xfrm>
          <a:prstGeom prst="rect">
            <a:avLst/>
          </a:prstGeom>
        </p:spPr>
      </p:pic>
      <p:pic>
        <p:nvPicPr>
          <p:cNvPr id="11" name="Picture 10"/>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68459" y="4196455"/>
            <a:ext cx="2522483" cy="1660016"/>
          </a:xfrm>
          <a:prstGeom prst="rect">
            <a:avLst/>
          </a:prstGeom>
        </p:spPr>
      </p:pic>
      <p:pic>
        <p:nvPicPr>
          <p:cNvPr id="16" name="Picture 15"/>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911869" y="3042163"/>
            <a:ext cx="2376412" cy="1745935"/>
          </a:xfrm>
          <a:prstGeom prst="rect">
            <a:avLst/>
          </a:prstGeom>
        </p:spPr>
      </p:pic>
      <p:pic>
        <p:nvPicPr>
          <p:cNvPr id="17" name="Picture 16"/>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5177" y="1656525"/>
            <a:ext cx="3889003" cy="3545426"/>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338669" y="1384774"/>
            <a:ext cx="2648607" cy="176573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3780921" y="2180431"/>
            <a:ext cx="5117137" cy="3550014"/>
          </a:xfrm>
          <a:prstGeom prst="rect">
            <a:avLst/>
          </a:prstGeom>
        </p:spPr>
      </p:pic>
      <p:pic>
        <p:nvPicPr>
          <p:cNvPr id="13" name="Picture 1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83258" y="2396270"/>
            <a:ext cx="2746353" cy="32798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34049" y="718907"/>
            <a:ext cx="3738468" cy="5401266"/>
          </a:xfrm>
          <a:prstGeom prst="rect">
            <a:avLst/>
          </a:prstGeom>
        </p:spPr>
      </p:pic>
      <p:pic>
        <p:nvPicPr>
          <p:cNvPr id="10" name="Picture 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0" y="261183"/>
            <a:ext cx="9144000" cy="6096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48097" y="741856"/>
            <a:ext cx="4477998" cy="5795055"/>
          </a:xfrm>
          <a:prstGeom prst="rect">
            <a:avLst/>
          </a:prstGeom>
          <a:solidFill>
            <a:schemeClr val="lt1"/>
          </a:solidFill>
          <a:ln>
            <a:solidFill>
              <a:schemeClr val="tx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3600" y="1090287"/>
            <a:ext cx="4969429" cy="455440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096000"/>
          </a:xfrm>
          <a:prstGeom prst="rect">
            <a:avLst/>
          </a:prstGeom>
        </p:spPr>
      </p:pic>
      <p:sp>
        <p:nvSpPr>
          <p:cNvPr id="9" name="Rectangle 8"/>
          <p:cNvSpPr/>
          <p:nvPr/>
        </p:nvSpPr>
        <p:spPr>
          <a:xfrm>
            <a:off x="0" y="5760719"/>
            <a:ext cx="9144000" cy="10972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277"/>
          <p:cNvSpPr txBox="1"/>
          <p:nvPr/>
        </p:nvSpPr>
        <p:spPr>
          <a:xfrm>
            <a:off x="263800" y="5781600"/>
            <a:ext cx="6864200" cy="94585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0000"/>
              </a:buClr>
              <a:buSzPct val="25000"/>
              <a:buFont typeface="Calibri"/>
              <a:buNone/>
            </a:pPr>
            <a:r>
              <a:rPr lang="en-US" sz="5400" b="1" u="none" strike="noStrike" cap="none" dirty="0">
                <a:solidFill>
                  <a:schemeClr val="bg1"/>
                </a:solidFill>
                <a:latin typeface="+mj-lt"/>
                <a:ea typeface="Arial Regular" charset="0"/>
                <a:cs typeface="Arial Regular" charset="0"/>
                <a:sym typeface="Calibri"/>
              </a:rPr>
              <a:t>FOOD TASTING</a:t>
            </a:r>
          </a:p>
        </p:txBody>
      </p:sp>
      <p:pic>
        <p:nvPicPr>
          <p:cNvPr id="12" name="Picture 1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13" name="Picture 1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884799">
            <a:off x="247946" y="261358"/>
            <a:ext cx="1576552" cy="78827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6309" y="2133500"/>
            <a:ext cx="2994466" cy="2729918"/>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25240" y="4189795"/>
            <a:ext cx="2376412" cy="174593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66717" y="2935916"/>
            <a:ext cx="3446053" cy="226737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52763" y="936691"/>
            <a:ext cx="2104630" cy="1700541"/>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4703266" y="1152240"/>
            <a:ext cx="3630960" cy="2261274"/>
          </a:xfrm>
          <a:prstGeom prst="rect">
            <a:avLst/>
          </a:prstGeom>
        </p:spPr>
      </p:pic>
      <p:pic>
        <p:nvPicPr>
          <p:cNvPr id="13" name="Picture 12"/>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185835" y="2785210"/>
            <a:ext cx="2105026" cy="1871134"/>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120596" y="4284056"/>
            <a:ext cx="2169537" cy="227217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33599" y="1090287"/>
            <a:ext cx="4969430" cy="45544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3705" y="1090287"/>
            <a:ext cx="4969429" cy="4554407"/>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6330" y="1322466"/>
            <a:ext cx="8110939" cy="4639732"/>
          </a:xfrm>
          <a:prstGeom prst="rect">
            <a:avLst/>
          </a:prstGeom>
        </p:spPr>
      </p:pic>
      <p:pic>
        <p:nvPicPr>
          <p:cNvPr id="11" name="Picture 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5576" y="5479418"/>
            <a:ext cx="1207952" cy="1107070"/>
          </a:xfrm>
          <a:prstGeom prst="rect">
            <a:avLst/>
          </a:prstGeom>
        </p:spPr>
      </p:pic>
      <p:pic>
        <p:nvPicPr>
          <p:cNvPr id="12" name="Picture 1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31910" y="805428"/>
            <a:ext cx="4019105" cy="4754880"/>
          </a:xfrm>
          <a:prstGeom prst="rect">
            <a:avLst/>
          </a:prstGeom>
        </p:spPr>
      </p:pic>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87832" y="805428"/>
            <a:ext cx="4023360" cy="4754880"/>
          </a:xfrm>
          <a:prstGeom prst="rect">
            <a:avLst/>
          </a:prstGeom>
        </p:spPr>
      </p:pic>
      <p:pic>
        <p:nvPicPr>
          <p:cNvPr id="11" name="Picture 1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48097" y="744794"/>
            <a:ext cx="4477998" cy="5795056"/>
          </a:xfrm>
          <a:prstGeom prst="rect">
            <a:avLst/>
          </a:prstGeom>
          <a:solidFill>
            <a:schemeClr val="lt1"/>
          </a:solidFill>
          <a:ln>
            <a:solidFill>
              <a:schemeClr val="tx1"/>
            </a:solidFill>
          </a:ln>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48097" y="741856"/>
            <a:ext cx="4477998" cy="5795056"/>
          </a:xfrm>
          <a:prstGeom prst="rect">
            <a:avLst/>
          </a:prstGeom>
          <a:solidFill>
            <a:schemeClr val="lt1"/>
          </a:solidFill>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48097" y="741856"/>
            <a:ext cx="4477998" cy="5795055"/>
          </a:xfrm>
          <a:prstGeom prst="rect">
            <a:avLst/>
          </a:prstGeom>
          <a:solidFill>
            <a:schemeClr val="lt1"/>
          </a:solidFill>
          <a:ln>
            <a:solidFill>
              <a:schemeClr val="tx1"/>
            </a:solidFill>
          </a:ln>
        </p:spPr>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9744" y="5768283"/>
            <a:ext cx="1697914" cy="934275"/>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884799">
            <a:off x="220719" y="715207"/>
            <a:ext cx="1576552" cy="788276"/>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0" y="261183"/>
            <a:ext cx="9144000" cy="6096000"/>
          </a:xfrm>
          <a:prstGeom prst="rect">
            <a:avLst/>
          </a:prstGeom>
        </p:spPr>
      </p:pic>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TotalTime>
  <Words>3949</Words>
  <Application>Microsoft Macintosh PowerPoint</Application>
  <PresentationFormat>On-screen Show (4:3)</PresentationFormat>
  <Paragraphs>232</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Come Down the Tracks to Veggie Terminal</dc:title>
  <cp:lastModifiedBy>Nadia C. Payne</cp:lastModifiedBy>
  <cp:revision>23</cp:revision>
  <dcterms:modified xsi:type="dcterms:W3CDTF">2020-05-04T18:02:40Z</dcterms:modified>
</cp:coreProperties>
</file>