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2658"/>
  </p:normalViewPr>
  <p:slideViewPr>
    <p:cSldViewPr snapToGrid="0" snapToObjects="1">
      <p:cViewPr varScale="1">
        <p:scale>
          <a:sx n="178" d="100"/>
          <a:sy n="178" d="100"/>
        </p:scale>
        <p:origin x="4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chemeClr val="dk1"/>
                </a:solidFill>
                <a:sym typeface="Calibri"/>
              </a:rPr>
              <a:pPr algn="r">
                <a:buSzPct val="25000"/>
              </a:pPr>
              <a:t>‹#›</a:t>
            </a:fld>
            <a:endParaRPr lang="en-US" sz="1200" dirty="0">
              <a:solidFill>
                <a:schemeClr val="dk1"/>
              </a:solidFill>
              <a:sym typeface="Calibri"/>
            </a:endParaRPr>
          </a:p>
        </p:txBody>
      </p:sp>
    </p:spTree>
    <p:extLst>
      <p:ext uri="{BB962C8B-B14F-4D97-AF65-F5344CB8AC3E}">
        <p14:creationId xmlns:p14="http://schemas.microsoft.com/office/powerpoint/2010/main" val="1935715946"/>
      </p:ext>
    </p:extLst>
  </p:cSld>
  <p:clrMap bg1="lt1" tx1="dk1" bg2="dk2" tx2="lt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Arial" charset="0"/>
        <a:cs typeface="Arial"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u="none" strike="noStrike" cap="none" dirty="0">
                <a:solidFill>
                  <a:schemeClr val="dk1"/>
                </a:solidFill>
                <a:latin typeface="Arial" charset="0"/>
                <a:ea typeface="Arial" charset="0"/>
                <a:cs typeface="Arial" charset="0"/>
                <a:sym typeface="Calibri"/>
              </a:rPr>
              <a:t>SCRIPT:</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Good morning/afternoon boys and girls.  If you can remember from my last visit, my name is ________________ and I am from EFNEP. Remember we’ve been learning about how you can be healthy and have FUN with Food and Fitness. Let’s keep learning and having FUN! </a:t>
            </a: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1</a:t>
            </a:fld>
            <a:endParaRPr lang="en-US" sz="1200" dirty="0">
              <a:solidFill>
                <a:schemeClr val="dk1"/>
              </a:solidFill>
              <a:sym typeface="Calibri"/>
            </a:endParaRPr>
          </a:p>
        </p:txBody>
      </p:sp>
    </p:spTree>
    <p:extLst>
      <p:ext uri="{BB962C8B-B14F-4D97-AF65-F5344CB8AC3E}">
        <p14:creationId xmlns:p14="http://schemas.microsoft.com/office/powerpoint/2010/main" val="1348136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Before we end our lesson on Vegetables, who can tell me why vegetables are good for us?</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Important to our health. They help us have healthy skin and shiny hair, help our cuts and bruises heal, help fight germs, and help us see in the dark!</a:t>
            </a: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spcAft>
                <a:spcPts val="0"/>
              </a:spcAft>
              <a:buSzPct val="25000"/>
              <a:buNone/>
            </a:pPr>
            <a:r>
              <a:rPr lang="en-US" sz="1200" u="none" strike="noStrike" cap="none" dirty="0">
                <a:solidFill>
                  <a:schemeClr val="dk1"/>
                </a:solidFill>
                <a:latin typeface="Arial" charset="0"/>
                <a:ea typeface="Arial" charset="0"/>
                <a:cs typeface="Arial" charset="0"/>
                <a:sym typeface="Calibri"/>
              </a:rPr>
              <a:t>Say: We want to make sure we eat a lot of different vegetables. Call out a new vegetable that you will try.</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Carrots, cauliflower, celery, squash, cucumbers, peppers, eggplant, turnips, kale, onions, etc. </a:t>
            </a: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W</a:t>
            </a:r>
            <a:r>
              <a:rPr lang="en-US" dirty="0">
                <a:latin typeface="Arial" charset="0"/>
                <a:ea typeface="Arial" charset="0"/>
                <a:cs typeface="Arial" charset="0"/>
              </a:rPr>
              <a:t>ho can tell me some different colors of vegetables</a:t>
            </a:r>
            <a:r>
              <a:rPr lang="en-US" sz="1200" u="none" strike="noStrike" cap="none" dirty="0">
                <a:solidFill>
                  <a:schemeClr val="dk1"/>
                </a:solidFill>
                <a:latin typeface="Arial" charset="0"/>
                <a:ea typeface="Arial" charset="0"/>
                <a:cs typeface="Arial" charset="0"/>
                <a:sym typeface="Calibri"/>
              </a:rPr>
              <a:t>? </a:t>
            </a: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Red, Yellow/Orange, Green, Purple, White, etc.</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Have FUN by choosing vegetables that are many different colors to eat each and every day.  </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p:txBody>
      </p:sp>
      <p:sp>
        <p:nvSpPr>
          <p:cNvPr id="216" name="Shape 2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10</a:t>
            </a:fld>
            <a:endParaRPr lang="en-US" sz="1200" dirty="0">
              <a:solidFill>
                <a:schemeClr val="dk1"/>
              </a:solidFill>
              <a:sym typeface="Calibri"/>
            </a:endParaRPr>
          </a:p>
        </p:txBody>
      </p:sp>
    </p:spTree>
    <p:extLst>
      <p:ext uri="{BB962C8B-B14F-4D97-AF65-F5344CB8AC3E}">
        <p14:creationId xmlns:p14="http://schemas.microsoft.com/office/powerpoint/2010/main" val="1548869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Next time we’re together we’re going to learn some fun facts about the fruit group. </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p:txBody>
      </p:sp>
      <p:sp>
        <p:nvSpPr>
          <p:cNvPr id="230" name="Shape 2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11</a:t>
            </a:fld>
            <a:endParaRPr lang="en-US" sz="1200" dirty="0">
              <a:solidFill>
                <a:schemeClr val="dk1"/>
              </a:solidFill>
              <a:sym typeface="Calibri"/>
            </a:endParaRPr>
          </a:p>
        </p:txBody>
      </p:sp>
    </p:spTree>
    <p:extLst>
      <p:ext uri="{BB962C8B-B14F-4D97-AF65-F5344CB8AC3E}">
        <p14:creationId xmlns:p14="http://schemas.microsoft.com/office/powerpoint/2010/main" val="5456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Turn to page 13 in your workbook and complete the sentences.  While you’re working on those, I’ll come around a give you the </a:t>
            </a:r>
            <a:r>
              <a:rPr lang="en-US" dirty="0">
                <a:latin typeface="Arial" charset="0"/>
                <a:ea typeface="Arial" charset="0"/>
                <a:cs typeface="Arial" charset="0"/>
              </a:rPr>
              <a:t>Veggie</a:t>
            </a:r>
            <a:r>
              <a:rPr lang="en-US" sz="1200" u="none" strike="noStrike" cap="none" dirty="0">
                <a:solidFill>
                  <a:schemeClr val="dk1"/>
                </a:solidFill>
                <a:latin typeface="Arial" charset="0"/>
                <a:ea typeface="Arial" charset="0"/>
                <a:cs typeface="Arial" charset="0"/>
                <a:sym typeface="Calibri"/>
              </a:rPr>
              <a:t> Fun token for your book.</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I have a little challenge for you this week.  I want to ask everyone to try a new vegetable food at lunch at least one day during the next week and to remind each other to wash your vegetables before eating them.  Your teacher will be watching and listening to see who meets this challenge.</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p:txBody>
      </p:sp>
      <p:sp>
        <p:nvSpPr>
          <p:cNvPr id="243" name="Shape 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12</a:t>
            </a:fld>
            <a:endParaRPr lang="en-US" sz="1200" dirty="0">
              <a:solidFill>
                <a:schemeClr val="dk1"/>
              </a:solidFill>
              <a:sym typeface="Calibri"/>
            </a:endParaRPr>
          </a:p>
        </p:txBody>
      </p:sp>
    </p:spTree>
    <p:extLst>
      <p:ext uri="{BB962C8B-B14F-4D97-AF65-F5344CB8AC3E}">
        <p14:creationId xmlns:p14="http://schemas.microsoft.com/office/powerpoint/2010/main" val="9258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u="none" strike="noStrike" cap="none" dirty="0">
                <a:solidFill>
                  <a:schemeClr val="dk1"/>
                </a:solidFill>
                <a:latin typeface="Arial" charset="0"/>
                <a:ea typeface="Arial" charset="0"/>
                <a:cs typeface="Arial" charset="0"/>
                <a:sym typeface="Calibri"/>
              </a:rPr>
              <a:t>Ask: Can anyone remind me what kinds of FUN  we ha</a:t>
            </a:r>
            <a:r>
              <a:rPr lang="en-US" dirty="0">
                <a:latin typeface="Arial" charset="0"/>
                <a:ea typeface="Arial" charset="0"/>
                <a:cs typeface="Arial" charset="0"/>
              </a:rPr>
              <a:t>d</a:t>
            </a:r>
            <a:r>
              <a:rPr lang="en-US" sz="1200" u="none" strike="noStrike" cap="none" dirty="0">
                <a:solidFill>
                  <a:schemeClr val="dk1"/>
                </a:solidFill>
                <a:latin typeface="Arial" charset="0"/>
                <a:ea typeface="Arial" charset="0"/>
                <a:cs typeface="Arial" charset="0"/>
                <a:sym typeface="Calibri"/>
              </a:rPr>
              <a:t> last week and what the lesson was </a:t>
            </a:r>
            <a:r>
              <a:rPr lang="en-US" dirty="0">
                <a:latin typeface="Arial" charset="0"/>
                <a:ea typeface="Arial" charset="0"/>
                <a:cs typeface="Arial" charset="0"/>
              </a:rPr>
              <a:t>about</a:t>
            </a:r>
            <a:r>
              <a:rPr lang="en-US" sz="1200" u="none" strike="noStrike" cap="none" dirty="0">
                <a:solidFill>
                  <a:schemeClr val="dk1"/>
                </a:solidFill>
                <a:latin typeface="Arial" charset="0"/>
                <a:ea typeface="Arial" charset="0"/>
                <a:cs typeface="Arial" charset="0"/>
                <a:sym typeface="Calibri"/>
              </a:rPr>
              <a:t>? Here’s a clue (point to screen).</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(allow time for children to raise hands)</a:t>
            </a: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Great, that’s right</a:t>
            </a:r>
            <a:r>
              <a:rPr lang="en-US" dirty="0">
                <a:latin typeface="Arial" charset="0"/>
                <a:ea typeface="Arial" charset="0"/>
                <a:cs typeface="Arial" charset="0"/>
              </a:rPr>
              <a:t>!  We learned about g</a:t>
            </a:r>
            <a:r>
              <a:rPr lang="en-US" sz="1200" u="none" strike="noStrike" cap="none" dirty="0">
                <a:solidFill>
                  <a:schemeClr val="dk1"/>
                </a:solidFill>
                <a:latin typeface="Arial" charset="0"/>
                <a:ea typeface="Arial" charset="0"/>
                <a:cs typeface="Arial" charset="0"/>
                <a:sym typeface="Calibri"/>
              </a:rPr>
              <a:t>rains, the orange food group plus we had FUN being physically active and learning about germs.</a:t>
            </a: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Who can give me some examples of grains?</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breads, pasta, rice, popcorn, oatmeal, etc.</a:t>
            </a: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Can anyone remind me what grains do for our bodies? </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gives us energy to go – for playing, working, growing, learning and having FUN.</a:t>
            </a:r>
          </a:p>
          <a:p>
            <a:pPr marL="0" marR="0" lvl="0" indent="0" algn="l" rtl="0">
              <a:lnSpc>
                <a:spcPct val="100000"/>
              </a:lnSpc>
              <a:spcBef>
                <a:spcPts val="0"/>
              </a:spcBef>
              <a:spcAft>
                <a:spcPts val="0"/>
              </a:spcAft>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With a raise of hands, who tried a new grain this past week?</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(allow students to raise hands and give praise; That’s great!)</a:t>
            </a:r>
          </a:p>
          <a:p>
            <a:pPr marL="228600" marR="0" lvl="0" indent="-228600" algn="l" rtl="0">
              <a:lnSpc>
                <a:spcPct val="100000"/>
              </a:lnSpc>
              <a:spcBef>
                <a:spcPts val="0"/>
              </a:spcBef>
              <a:spcAft>
                <a:spcPts val="0"/>
              </a:spcAft>
              <a:buClr>
                <a:schemeClr val="dk1"/>
              </a:buClr>
              <a:buSzPct val="100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Does anyone remember what lesson we’ll be learning today while having FUN?</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I’ll give you some clues; this food group has foods that are crunchy, colorful, and taste wonderful. </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spcAft>
                <a:spcPts val="0"/>
              </a:spcAft>
              <a:buSzPct val="25000"/>
              <a:buNone/>
            </a:pPr>
            <a:r>
              <a:rPr lang="en-US" sz="1200" u="none" strike="noStrike" cap="none" dirty="0">
                <a:solidFill>
                  <a:schemeClr val="dk1"/>
                </a:solidFill>
                <a:latin typeface="Arial" charset="0"/>
                <a:ea typeface="Arial" charset="0"/>
                <a:cs typeface="Arial" charset="0"/>
                <a:sym typeface="Calibri"/>
              </a:rPr>
              <a:t>Say: Today we are moving onto the green food group (point to </a:t>
            </a:r>
            <a:r>
              <a:rPr lang="en-US" sz="1200" u="none" strike="noStrike" cap="none" dirty="0" err="1">
                <a:solidFill>
                  <a:schemeClr val="dk1"/>
                </a:solidFill>
                <a:latin typeface="Arial" charset="0"/>
                <a:ea typeface="Arial" charset="0"/>
                <a:cs typeface="Arial" charset="0"/>
                <a:sym typeface="Calibri"/>
              </a:rPr>
              <a:t>MyPlate</a:t>
            </a:r>
            <a:r>
              <a:rPr lang="en-US" sz="1200" u="none" strike="noStrike" cap="none" dirty="0">
                <a:solidFill>
                  <a:schemeClr val="dk1"/>
                </a:solidFill>
                <a:latin typeface="Arial" charset="0"/>
                <a:ea typeface="Arial" charset="0"/>
                <a:cs typeface="Arial" charset="0"/>
                <a:sym typeface="Calibri"/>
              </a:rPr>
              <a:t>)</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(next slide to answer question)</a:t>
            </a:r>
          </a:p>
          <a:p>
            <a:pPr marL="228600" marR="0" lvl="0" indent="-228600" algn="l" rtl="0">
              <a:lnSpc>
                <a:spcPct val="100000"/>
              </a:lnSpc>
              <a:spcBef>
                <a:spcPts val="0"/>
              </a:spcBef>
              <a:spcAft>
                <a:spcPts val="0"/>
              </a:spcAft>
              <a:buClr>
                <a:schemeClr val="dk1"/>
              </a:buClr>
              <a:buSzPct val="100000"/>
              <a:buFont typeface="Calibri"/>
              <a:buNone/>
            </a:pPr>
            <a:endParaRPr sz="1200" u="none" strike="noStrike" cap="none" dirty="0">
              <a:solidFill>
                <a:schemeClr val="dk1"/>
              </a:solidFill>
              <a:latin typeface="Arial" charset="0"/>
              <a:ea typeface="Arial" charset="0"/>
              <a:cs typeface="Arial" charset="0"/>
              <a:sym typeface="Calibri"/>
            </a:endParaRPr>
          </a:p>
        </p:txBody>
      </p:sp>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2</a:t>
            </a:fld>
            <a:endParaRPr lang="en-US" sz="1200" dirty="0">
              <a:solidFill>
                <a:schemeClr val="dk1"/>
              </a:solidFill>
              <a:sym typeface="Calibri"/>
            </a:endParaRPr>
          </a:p>
        </p:txBody>
      </p:sp>
    </p:spTree>
    <p:extLst>
      <p:ext uri="{BB962C8B-B14F-4D97-AF65-F5344CB8AC3E}">
        <p14:creationId xmlns:p14="http://schemas.microsoft.com/office/powerpoint/2010/main" val="2211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Say: Victorious, Glorious Vegetables!</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Who can share with the class their favorite vegetables? </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(use foods models to prompt students)</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(When one student answers…)</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With raise of hands, who else in the class likes to eat _____?</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I wonder what your teacher’s favorite vegetable is? </a:t>
            </a:r>
            <a:r>
              <a:rPr lang="en-US" sz="1200" u="none" strike="noStrike" cap="none" dirty="0" err="1">
                <a:solidFill>
                  <a:schemeClr val="dk1"/>
                </a:solidFill>
                <a:latin typeface="Arial" charset="0"/>
                <a:ea typeface="Arial" charset="0"/>
                <a:cs typeface="Arial" charset="0"/>
                <a:sym typeface="Calibri"/>
              </a:rPr>
              <a:t>Mr</a:t>
            </a:r>
            <a:r>
              <a:rPr lang="en-US" sz="1200" u="none" strike="noStrike" cap="none" dirty="0">
                <a:solidFill>
                  <a:schemeClr val="dk1"/>
                </a:solidFill>
                <a:latin typeface="Arial" charset="0"/>
                <a:ea typeface="Arial" charset="0"/>
                <a:cs typeface="Arial" charset="0"/>
                <a:sym typeface="Calibri"/>
              </a:rPr>
              <a:t>/</a:t>
            </a:r>
            <a:r>
              <a:rPr lang="en-US" sz="1200" u="none" strike="noStrike" cap="none" dirty="0" err="1">
                <a:solidFill>
                  <a:schemeClr val="dk1"/>
                </a:solidFill>
                <a:latin typeface="Arial" charset="0"/>
                <a:ea typeface="Arial" charset="0"/>
                <a:cs typeface="Arial" charset="0"/>
                <a:sym typeface="Calibri"/>
              </a:rPr>
              <a:t>Ms</a:t>
            </a:r>
            <a:r>
              <a:rPr lang="en-US" sz="1200" u="none" strike="noStrike" cap="none" dirty="0">
                <a:solidFill>
                  <a:schemeClr val="dk1"/>
                </a:solidFill>
                <a:latin typeface="Arial" charset="0"/>
                <a:ea typeface="Arial" charset="0"/>
                <a:cs typeface="Arial" charset="0"/>
                <a:sym typeface="Calibri"/>
              </a:rPr>
              <a:t> ______ can you share your favorite vegetable?</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Say: Besides the fact that vegetables taste great, did you know they are good for us? They help us have healthy skin and shiny hair, help our cuts and bruises heal, help fight germs, and help us see in the dark!</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We want to vary our veggies and try lots </a:t>
            </a:r>
            <a:r>
              <a:rPr lang="en-US" dirty="0">
                <a:latin typeface="Arial" charset="0"/>
                <a:ea typeface="Arial" charset="0"/>
                <a:cs typeface="Arial" charset="0"/>
              </a:rPr>
              <a:t>o</a:t>
            </a:r>
            <a:r>
              <a:rPr lang="en-US" sz="1200" u="none" strike="noStrike" cap="none" dirty="0">
                <a:solidFill>
                  <a:schemeClr val="dk1"/>
                </a:solidFill>
                <a:latin typeface="Arial" charset="0"/>
                <a:ea typeface="Arial" charset="0"/>
                <a:cs typeface="Arial" charset="0"/>
                <a:sym typeface="Calibri"/>
              </a:rPr>
              <a:t>f different kinds.</a:t>
            </a: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3</a:t>
            </a:fld>
            <a:endParaRPr lang="en-US" sz="1200" dirty="0">
              <a:solidFill>
                <a:schemeClr val="dk1"/>
              </a:solidFill>
              <a:sym typeface="Calibri"/>
            </a:endParaRPr>
          </a:p>
        </p:txBody>
      </p:sp>
    </p:spTree>
    <p:extLst>
      <p:ext uri="{BB962C8B-B14F-4D97-AF65-F5344CB8AC3E}">
        <p14:creationId xmlns:p14="http://schemas.microsoft.com/office/powerpoint/2010/main" val="118956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Please open your workbooks and turn to page 10, and we’ll complete the “Victorious, Glorious Vegetables” activity together. Circle the all the vegetables.</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(Go over each picture and ask different kids whether or not each food is a vegetable.)</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Can you name other vegetables?</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Cauliflower, celery, squash, cucumbers, peppers, eggplant, turnips, kale, etc. </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(Use food models if possible.)</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4</a:t>
            </a:fld>
            <a:endParaRPr lang="en-US" sz="1200" dirty="0">
              <a:solidFill>
                <a:schemeClr val="dk1"/>
              </a:solidFill>
              <a:sym typeface="Calibri"/>
            </a:endParaRPr>
          </a:p>
        </p:txBody>
      </p:sp>
    </p:spTree>
    <p:extLst>
      <p:ext uri="{BB962C8B-B14F-4D97-AF65-F5344CB8AC3E}">
        <p14:creationId xmlns:p14="http://schemas.microsoft.com/office/powerpoint/2010/main" val="214581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Food Safety – Washing Vegetables Activity (5mins)</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(using food models, pretend to wash vegetables)</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questions, prompting with answers as needed:</a:t>
            </a:r>
          </a:p>
          <a:p>
            <a:pPr marL="228600" marR="0" lvl="0" indent="-228600" algn="l" rtl="0">
              <a:spcBef>
                <a:spcPts val="0"/>
              </a:spcBef>
              <a:buClr>
                <a:schemeClr val="dk1"/>
              </a:buClr>
              <a:buSzPct val="100000"/>
              <a:buFont typeface="Calibri"/>
              <a:buNone/>
            </a:pPr>
            <a:endParaRPr sz="1200" u="none" strike="noStrike" cap="none" dirty="0">
              <a:solidFill>
                <a:schemeClr val="dk1"/>
              </a:solidFill>
              <a:latin typeface="Arial" charset="0"/>
              <a:ea typeface="Arial" charset="0"/>
              <a:cs typeface="Arial" charset="0"/>
              <a:sym typeface="Calibri"/>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Ask: When we eat fresh vegetables, what do we need to do first? Wash them.</a:t>
            </a: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Ask: Why do we need to wash them? They have dirt and germs on them. Germs can make us sick which is NO FUN.</a:t>
            </a:r>
          </a:p>
          <a:p>
            <a:pPr marR="0" lvl="0" algn="l" rtl="0">
              <a:spcBef>
                <a:spcPts val="0"/>
              </a:spcBef>
              <a:buNone/>
            </a:pPr>
            <a:endParaRPr dirty="0">
              <a:latin typeface="Arial" charset="0"/>
              <a:ea typeface="Arial" charset="0"/>
              <a:cs typeface="Arial" charset="0"/>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Say: We need to make sure food is clean before we eat it. Wash fresh vegetables under cold, running water to let the dirt and germs wash away.</a:t>
            </a:r>
          </a:p>
          <a:p>
            <a:pPr marL="228600" marR="0" lvl="0" indent="-228600" algn="l" rtl="0">
              <a:spcBef>
                <a:spcPts val="0"/>
              </a:spcBef>
              <a:buClr>
                <a:schemeClr val="dk1"/>
              </a:buClr>
              <a:buSzPct val="100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We will talk more about washing fruits and vegetables in our next lesson on fruits.</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Let’s take a moment to think about what we would do when we</a:t>
            </a:r>
            <a:r>
              <a:rPr lang="en-US" dirty="0">
                <a:latin typeface="Arial" charset="0"/>
                <a:ea typeface="Arial" charset="0"/>
                <a:cs typeface="Arial" charset="0"/>
              </a:rPr>
              <a:t>’re </a:t>
            </a:r>
            <a:r>
              <a:rPr lang="en-US" sz="1200" u="none" strike="noStrike" cap="none" dirty="0">
                <a:solidFill>
                  <a:schemeClr val="dk1"/>
                </a:solidFill>
                <a:latin typeface="Arial" charset="0"/>
                <a:ea typeface="Arial" charset="0"/>
                <a:cs typeface="Arial" charset="0"/>
                <a:sym typeface="Calibri"/>
              </a:rPr>
              <a:t>at home and want a snack before going outside to have FUN being physically active. There are some grapes in the refrigerator that look crisp and yummy. What should you do before you eat them? </a:t>
            </a: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Wash them!</a:t>
            </a: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5</a:t>
            </a:fld>
            <a:endParaRPr lang="en-US" sz="1200" dirty="0">
              <a:solidFill>
                <a:schemeClr val="dk1"/>
              </a:solidFill>
              <a:sym typeface="Calibri"/>
            </a:endParaRPr>
          </a:p>
        </p:txBody>
      </p:sp>
    </p:spTree>
    <p:extLst>
      <p:ext uri="{BB962C8B-B14F-4D97-AF65-F5344CB8AC3E}">
        <p14:creationId xmlns:p14="http://schemas.microsoft.com/office/powerpoint/2010/main" val="207254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Ask: Let’s look back in our workbook, page 11. Together let’s complete the “Choose the Healthy Vegetable Snacks” activity. Which vegetable combinations are going to be healthier for us, which are going to keep our bodies going so we can continue to have FUN each day. Circle the  healthier snacks. </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(Go over pictures in pairs: carrots vs. onion rings, </a:t>
            </a:r>
            <a:r>
              <a:rPr lang="en-US" sz="1200" u="none" strike="noStrike" cap="none" dirty="0" err="1">
                <a:solidFill>
                  <a:schemeClr val="dk1"/>
                </a:solidFill>
                <a:latin typeface="Arial" charset="0"/>
                <a:ea typeface="Arial" charset="0"/>
                <a:cs typeface="Arial" charset="0"/>
                <a:sym typeface="Calibri"/>
              </a:rPr>
              <a:t>french</a:t>
            </a:r>
            <a:r>
              <a:rPr lang="en-US" sz="1200" u="none" strike="noStrike" cap="none" dirty="0">
                <a:solidFill>
                  <a:schemeClr val="dk1"/>
                </a:solidFill>
                <a:latin typeface="Arial" charset="0"/>
                <a:ea typeface="Arial" charset="0"/>
                <a:cs typeface="Arial" charset="0"/>
                <a:sym typeface="Calibri"/>
              </a:rPr>
              <a:t> fries vs. broccoli with dip, celery with peanut butter vs. candy bar.  Ask different kids whether or not each food is a healthy vegetable snack.)</a:t>
            </a:r>
          </a:p>
          <a:p>
            <a:pPr marL="0" marR="0" lvl="0" indent="0" algn="l" rtl="0">
              <a:spcBef>
                <a:spcPts val="0"/>
              </a:spcBef>
              <a:buSzPct val="25000"/>
              <a:buNone/>
            </a:pPr>
            <a:endParaRPr lang="en-US"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(If time permits you can explain more what the fried/fatty foods aren’t great options.)</a:t>
            </a:r>
          </a:p>
        </p:txBody>
      </p:sp>
      <p:sp>
        <p:nvSpPr>
          <p:cNvPr id="156" name="Shape 1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6</a:t>
            </a:fld>
            <a:endParaRPr lang="en-US" sz="1200" dirty="0">
              <a:solidFill>
                <a:schemeClr val="dk1"/>
              </a:solidFill>
              <a:sym typeface="Calibri"/>
            </a:endParaRPr>
          </a:p>
        </p:txBody>
      </p:sp>
    </p:spTree>
    <p:extLst>
      <p:ext uri="{BB962C8B-B14F-4D97-AF65-F5344CB8AC3E}">
        <p14:creationId xmlns:p14="http://schemas.microsoft.com/office/powerpoint/2010/main" val="1070455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Say: Now we are going to do an activity that reminds us of how to politely ask for foods.</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Asking for Food activity (5-10mins)</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questions, prompting with answers as needed:</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Ask: 	Who buys you food? Who prepares your food? parents, grandparents, brothers, sisters, etc.</a:t>
            </a:r>
          </a:p>
          <a:p>
            <a:pPr marR="0" lvl="0" indent="457200" algn="l" rtl="0">
              <a:spcBef>
                <a:spcPts val="0"/>
              </a:spcBef>
              <a:buNone/>
            </a:pPr>
            <a:r>
              <a:rPr lang="en-US" sz="1200" u="none" strike="noStrike" cap="none" dirty="0">
                <a:solidFill>
                  <a:schemeClr val="dk1"/>
                </a:solidFill>
                <a:latin typeface="Arial" charset="0"/>
                <a:ea typeface="Arial" charset="0"/>
                <a:cs typeface="Arial" charset="0"/>
                <a:sym typeface="Calibri"/>
              </a:rPr>
              <a:t> What if you wanted to try a new vegetable or what if there is another healthy food that you would like to eat? How would you ask? Would you say please? Yes.</a:t>
            </a:r>
          </a:p>
          <a:p>
            <a:pPr marR="0" lvl="0" indent="457200" algn="l" rtl="0">
              <a:spcBef>
                <a:spcPts val="0"/>
              </a:spcBef>
              <a:buNone/>
            </a:pPr>
            <a:r>
              <a:rPr lang="en-US" sz="1200" u="none" strike="noStrike" cap="none" dirty="0">
                <a:solidFill>
                  <a:schemeClr val="dk1"/>
                </a:solidFill>
                <a:latin typeface="Arial" charset="0"/>
                <a:ea typeface="Arial" charset="0"/>
                <a:cs typeface="Arial" charset="0"/>
                <a:sym typeface="Calibri"/>
              </a:rPr>
              <a:t>What else would be a good idea? Ask nicely; as at a good time.</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Let’s practice. (Read through the following scenarios. </a:t>
            </a:r>
            <a:r>
              <a:rPr lang="en-US" dirty="0">
                <a:latin typeface="Arial" charset="0"/>
                <a:ea typeface="Arial" charset="0"/>
                <a:cs typeface="Arial" charset="0"/>
              </a:rPr>
              <a:t>You should read the</a:t>
            </a:r>
            <a:r>
              <a:rPr lang="en-US" sz="1200" u="none" strike="noStrike" cap="none" dirty="0">
                <a:solidFill>
                  <a:schemeClr val="dk1"/>
                </a:solidFill>
                <a:latin typeface="Arial" charset="0"/>
                <a:ea typeface="Arial" charset="0"/>
                <a:cs typeface="Arial" charset="0"/>
                <a:sym typeface="Calibri"/>
              </a:rPr>
              <a:t> “When” and let students answer “how” they would ask.)</a:t>
            </a:r>
          </a:p>
          <a:p>
            <a:pPr marL="0" marR="0" lvl="0" indent="0" algn="l" rtl="0">
              <a:spcBef>
                <a:spcPts val="0"/>
              </a:spcBef>
              <a:buClr>
                <a:schemeClr val="dk1"/>
              </a:buClr>
              <a:buSzPct val="25000"/>
              <a:buFont typeface="Calibri"/>
              <a:buNone/>
            </a:pPr>
            <a:endParaRPr dirty="0">
              <a:latin typeface="Arial" charset="0"/>
              <a:ea typeface="Arial" charset="0"/>
              <a:cs typeface="Arial" charset="0"/>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When: When you are at the grocery store with a parent or caretaker and you want bananas or another healthy food.</a:t>
            </a: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How: “May we please get some bananas (or another healthy food)?”</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When: Just before a parent or caretaker goes to the grocery store and you want fresh fruit.</a:t>
            </a: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How: “ ___, I would like some fresh fruit. Would you please add bananas (or another food) to the list”</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When: When a babysitter, older sibling, or caretaker is preparing an after-school snack and you want carrot sticks (or another healthy food).</a:t>
            </a: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How: “____, may I please have some carrot sticks (or another healthy snack) for (or with) my snack?”</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charset="0"/>
              <a:ea typeface="Arial" charset="0"/>
              <a:cs typeface="Arial" charset="0"/>
              <a:sym typeface="Calibri"/>
            </a:endParaRP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When: When at a friend’s house after school and you want fresh fruit or vegetable.</a:t>
            </a:r>
          </a:p>
          <a:p>
            <a:pPr marR="0" lvl="0" algn="l" rtl="0">
              <a:spcBef>
                <a:spcPts val="0"/>
              </a:spcBef>
              <a:buNone/>
            </a:pPr>
            <a:r>
              <a:rPr lang="en-US" sz="1200" u="none" strike="noStrike" cap="none" dirty="0">
                <a:solidFill>
                  <a:schemeClr val="dk1"/>
                </a:solidFill>
                <a:latin typeface="Arial" charset="0"/>
                <a:ea typeface="Arial" charset="0"/>
                <a:cs typeface="Arial" charset="0"/>
                <a:sym typeface="Calibri"/>
              </a:rPr>
              <a:t>How: Friend asks, “Are you hungry for a snack? What sounds good?” You reply, “How about fresh fruit or a vegetable?”</a:t>
            </a:r>
          </a:p>
          <a:p>
            <a:pPr marR="0" lvl="0" algn="l" rtl="0">
              <a:spcBef>
                <a:spcPts val="0"/>
              </a:spcBef>
              <a:buNone/>
            </a:pPr>
            <a:endParaRPr dirty="0">
              <a:latin typeface="Arial" charset="0"/>
              <a:ea typeface="Arial" charset="0"/>
              <a:cs typeface="Arial" charset="0"/>
            </a:endParaRPr>
          </a:p>
          <a:p>
            <a:pPr marR="0" lvl="0" algn="l" rtl="0">
              <a:spcBef>
                <a:spcPts val="0"/>
              </a:spcBef>
              <a:buNone/>
            </a:pPr>
            <a:r>
              <a:rPr lang="en-US" dirty="0">
                <a:latin typeface="Arial" charset="0"/>
                <a:ea typeface="Arial" charset="0"/>
                <a:cs typeface="Arial" charset="0"/>
              </a:rPr>
              <a:t>That was FUN practicing how to ask for healthy foods!</a:t>
            </a:r>
          </a:p>
        </p:txBody>
      </p:sp>
      <p:sp>
        <p:nvSpPr>
          <p:cNvPr id="174" name="Shape 1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7</a:t>
            </a:fld>
            <a:endParaRPr lang="en-US" sz="1200" dirty="0">
              <a:solidFill>
                <a:schemeClr val="dk1"/>
              </a:solidFill>
              <a:sym typeface="Calibri"/>
            </a:endParaRPr>
          </a:p>
        </p:txBody>
      </p:sp>
    </p:spTree>
    <p:extLst>
      <p:ext uri="{BB962C8B-B14F-4D97-AF65-F5344CB8AC3E}">
        <p14:creationId xmlns:p14="http://schemas.microsoft.com/office/powerpoint/2010/main" val="167467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Say:  Let’s have some FUN being active together!  Everybody stand up…we’re going to move our bodies for a few minutes.</a:t>
            </a:r>
          </a:p>
          <a:p>
            <a:pPr marL="0" marR="0" lvl="0" indent="0" algn="l" rtl="0">
              <a:spcBef>
                <a:spcPts val="0"/>
              </a:spcBef>
              <a:spcAft>
                <a:spcPts val="0"/>
              </a:spcAft>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Lead the kids through “The Talking Rutabaga Says…” (below) or “</a:t>
            </a:r>
            <a:r>
              <a:rPr lang="en-US" sz="1200" u="none" strike="noStrike" cap="none" dirty="0">
                <a:solidFill>
                  <a:srgbClr val="FF6600"/>
                </a:solidFill>
                <a:latin typeface="Arial" charset="0"/>
                <a:ea typeface="Arial" charset="0"/>
                <a:cs typeface="Arial" charset="0"/>
                <a:sym typeface="Calibri"/>
              </a:rPr>
              <a:t>Superpower Vegetables” song from the Jump and Jill CD (in kit)</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The Taking Rutabaga Says… (10-15mins)</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Say: We all need food to be healthy, and we need to move our bodies, too. We should stretch our muscles and, most days, do activities that make our hearts beat faster.</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Say: Let’s try this FUN activity; we are going to play a game called The talking rutabaga says…</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Ask: Before we play, can anyone tell me what a rutabaga is? (allow time for student to answer, and hold up turnip food model if have)</a:t>
            </a: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A rutabaga is a root vegetable that grows underground, similar to the turnip or carrot. Rutabagas are typically white and purple in color. Rutabagas can be baked, boiled, mashed, roasted or eaten raw.</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Say: </a:t>
            </a:r>
          </a:p>
          <a:p>
            <a:pPr marL="228600" marR="0" lvl="0" indent="-228600" algn="l" rtl="0">
              <a:spcBef>
                <a:spcPts val="0"/>
              </a:spcBef>
              <a:buClr>
                <a:schemeClr val="dk1"/>
              </a:buClr>
              <a:buSzPct val="100000"/>
              <a:buFont typeface="Calibri"/>
              <a:buAutoNum type="arabicPeriod"/>
            </a:pPr>
            <a:r>
              <a:rPr lang="en-US" sz="1200" u="none" strike="noStrike" cap="none" dirty="0">
                <a:solidFill>
                  <a:schemeClr val="dk1"/>
                </a:solidFill>
                <a:latin typeface="Arial" charset="0"/>
                <a:ea typeface="Arial" charset="0"/>
                <a:cs typeface="Arial" charset="0"/>
                <a:sym typeface="Calibri"/>
              </a:rPr>
              <a:t>Now how to play the game. I will tell you to do an exercise. Do the exercise only if I say “the talking rutabaga says” to do it. If you do the exercise and I did not say “the talking rutabaga says,” you must sit down. (you may act out the exercises)</a:t>
            </a:r>
          </a:p>
          <a:p>
            <a:pPr marL="228600" marR="0" lvl="0" indent="-228600" algn="l" rtl="0">
              <a:spcBef>
                <a:spcPts val="0"/>
              </a:spcBef>
              <a:buClr>
                <a:schemeClr val="dk1"/>
              </a:buClr>
              <a:buSzPct val="100000"/>
              <a:buFont typeface="Calibri"/>
              <a:buAutoNum type="arabicPeriod"/>
            </a:pPr>
            <a:r>
              <a:rPr lang="en-US" sz="1200" u="none" strike="noStrike" cap="none" dirty="0">
                <a:solidFill>
                  <a:schemeClr val="dk1"/>
                </a:solidFill>
                <a:latin typeface="Arial" charset="0"/>
                <a:ea typeface="Arial" charset="0"/>
                <a:cs typeface="Arial" charset="0"/>
                <a:sym typeface="Calibri"/>
              </a:rPr>
              <a:t>Let’s practice.</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The talking rutabaga says… run in place.</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Hop on one foot. (anyone doing it must sit down because I didn’t say “The talking rutabaga says...” hop on one foot.)</a:t>
            </a:r>
          </a:p>
          <a:p>
            <a:pPr marL="228600" marR="0" lvl="0" indent="-228600" algn="l" rtl="0">
              <a:spcBef>
                <a:spcPts val="0"/>
              </a:spcBef>
              <a:buClr>
                <a:schemeClr val="dk1"/>
              </a:buClr>
              <a:buSzPct val="100000"/>
              <a:buFont typeface="Calibri"/>
              <a:buAutoNum type="arabicPeriod"/>
            </a:pPr>
            <a:r>
              <a:rPr lang="en-US" sz="1200" u="none" strike="noStrike" cap="none" dirty="0">
                <a:solidFill>
                  <a:schemeClr val="dk1"/>
                </a:solidFill>
                <a:latin typeface="Arial" charset="0"/>
                <a:ea typeface="Arial" charset="0"/>
                <a:cs typeface="Arial" charset="0"/>
                <a:sym typeface="Calibri"/>
              </a:rPr>
              <a:t>Let’s Play! (exercise ideas below)</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Jump up and down</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Eat a carrot for a snack</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Play basketball</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Drink some milk</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Swim</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Dance</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Whisk an egg</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Dig up a potato</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Shake all over</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March in place</a:t>
            </a:r>
          </a:p>
          <a:p>
            <a:pPr marL="685800" marR="0" lvl="1" indent="-228600" algn="l" rtl="0">
              <a:spcBef>
                <a:spcPts val="0"/>
              </a:spcBef>
              <a:buClr>
                <a:schemeClr val="dk1"/>
              </a:buClr>
              <a:buSzPct val="100000"/>
              <a:buFont typeface="Arial"/>
              <a:buChar char="•"/>
            </a:pPr>
            <a:r>
              <a:rPr lang="en-US" sz="1200" u="none" strike="noStrike" cap="none" dirty="0">
                <a:solidFill>
                  <a:schemeClr val="dk1"/>
                </a:solidFill>
                <a:latin typeface="Arial" charset="0"/>
                <a:ea typeface="Arial" charset="0"/>
                <a:cs typeface="Arial" charset="0"/>
                <a:sym typeface="Calibri"/>
              </a:rPr>
              <a:t>Clap your hands behind your back</a:t>
            </a:r>
          </a:p>
          <a:p>
            <a:pPr marL="457200" marR="0" lvl="1" indent="0" algn="l" rtl="0">
              <a:spcBef>
                <a:spcPts val="0"/>
              </a:spcBef>
              <a:buClr>
                <a:schemeClr val="dk1"/>
              </a:buClr>
              <a:buSzPct val="25000"/>
              <a:buFont typeface="Arial"/>
              <a:buNone/>
            </a:pPr>
            <a:r>
              <a:rPr lang="en-US" sz="1200" u="none" strike="noStrike" cap="none" dirty="0">
                <a:solidFill>
                  <a:schemeClr val="dk1"/>
                </a:solidFill>
                <a:latin typeface="Arial" charset="0"/>
                <a:ea typeface="Arial" charset="0"/>
                <a:cs typeface="Arial" charset="0"/>
                <a:sym typeface="Calibri"/>
              </a:rPr>
              <a:t>(End with “The talking rutabaga says… rest and relax.”)</a:t>
            </a:r>
          </a:p>
          <a:p>
            <a:pPr marL="685800" marR="0" lvl="1" indent="-228600" algn="l" rtl="0">
              <a:spcBef>
                <a:spcPts val="0"/>
              </a:spcBef>
              <a:buClr>
                <a:schemeClr val="dk1"/>
              </a:buClr>
              <a:buSzPct val="100000"/>
              <a:buFont typeface="Arial"/>
              <a:buNone/>
            </a:pPr>
            <a:endParaRPr sz="1200" u="none" strike="noStrike" cap="none" dirty="0">
              <a:solidFill>
                <a:schemeClr val="dk1"/>
              </a:solidFill>
              <a:latin typeface="Arial" charset="0"/>
              <a:ea typeface="Arial" charset="0"/>
              <a:cs typeface="Arial" charset="0"/>
              <a:sym typeface="Calibri"/>
            </a:endParaRPr>
          </a:p>
          <a:p>
            <a:pPr marL="685800" marR="0" lvl="1" indent="-228600" algn="l" rtl="0">
              <a:spcBef>
                <a:spcPts val="0"/>
              </a:spcBef>
              <a:buClr>
                <a:schemeClr val="dk1"/>
              </a:buClr>
              <a:buSzPct val="100000"/>
              <a:buFont typeface="Arial"/>
              <a:buNone/>
            </a:pPr>
            <a:endParaRPr sz="1200" u="none" strike="noStrike" cap="none" dirty="0">
              <a:solidFill>
                <a:schemeClr val="dk1"/>
              </a:solidFill>
              <a:latin typeface="Arial" charset="0"/>
              <a:ea typeface="Arial" charset="0"/>
              <a:cs typeface="Arial" charset="0"/>
              <a:sym typeface="Calibri"/>
            </a:endParaRPr>
          </a:p>
        </p:txBody>
      </p:sp>
      <p:sp>
        <p:nvSpPr>
          <p:cNvPr id="187" name="Shape 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8</a:t>
            </a:fld>
            <a:endParaRPr lang="en-US" sz="1200" dirty="0">
              <a:solidFill>
                <a:schemeClr val="dk1"/>
              </a:solidFill>
              <a:sym typeface="Calibri"/>
            </a:endParaRPr>
          </a:p>
        </p:txBody>
      </p:sp>
    </p:spTree>
    <p:extLst>
      <p:ext uri="{BB962C8B-B14F-4D97-AF65-F5344CB8AC3E}">
        <p14:creationId xmlns:p14="http://schemas.microsoft.com/office/powerpoint/2010/main" val="132882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charset="0"/>
                <a:ea typeface="Arial" charset="0"/>
                <a:cs typeface="Arial" charset="0"/>
                <a:sym typeface="Calibri"/>
              </a:rPr>
              <a:t>PA Note:  Hide this slide if you are not doing a food tasting</a:t>
            </a:r>
          </a:p>
          <a:p>
            <a:pPr marL="0" marR="0" lvl="0" indent="0" algn="l" rtl="0">
              <a:spcBef>
                <a:spcPts val="0"/>
              </a:spcBef>
              <a:buSzPct val="25000"/>
              <a:buNone/>
            </a:pPr>
            <a:endParaRPr sz="1200" u="none" strike="noStrike" cap="none" dirty="0">
              <a:solidFill>
                <a:schemeClr val="dk1"/>
              </a:solidFill>
              <a:latin typeface="Arial" charset="0"/>
              <a:ea typeface="Arial" charset="0"/>
              <a:cs typeface="Arial" charset="0"/>
              <a:sym typeface="Calibri"/>
            </a:endParaRPr>
          </a:p>
          <a:p>
            <a:pPr marL="0" marR="0" lvl="0" indent="0" algn="l" rtl="0">
              <a:spcBef>
                <a:spcPts val="0"/>
              </a:spcBef>
              <a:buSzPct val="25000"/>
              <a:buNone/>
            </a:pPr>
            <a:r>
              <a:rPr lang="en-US" sz="1200" u="none" strike="noStrike" cap="none" dirty="0">
                <a:solidFill>
                  <a:schemeClr val="dk1"/>
                </a:solidFill>
                <a:latin typeface="Arial" charset="0"/>
                <a:ea typeface="Arial" charset="0"/>
                <a:cs typeface="Arial" charset="0"/>
                <a:sym typeface="Calibri"/>
              </a:rPr>
              <a:t>Suggested food tasting for this lesson is Bunny Dip– recipe found on page 12.  If not doing a food tasting, review the recipe with the students and encourage them to make it at home when they take their book home at the end of the series of lessons.</a:t>
            </a:r>
          </a:p>
        </p:txBody>
      </p:sp>
      <p:sp>
        <p:nvSpPr>
          <p:cNvPr id="201" name="Shape 2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sym typeface="Calibri"/>
              </a:rPr>
              <a:t>9</a:t>
            </a:fld>
            <a:endParaRPr lang="en-US" sz="1200" dirty="0">
              <a:solidFill>
                <a:schemeClr val="dk1"/>
              </a:solidFill>
              <a:sym typeface="Calibri"/>
            </a:endParaRPr>
          </a:p>
        </p:txBody>
      </p:sp>
    </p:spTree>
    <p:extLst>
      <p:ext uri="{BB962C8B-B14F-4D97-AF65-F5344CB8AC3E}">
        <p14:creationId xmlns:p14="http://schemas.microsoft.com/office/powerpoint/2010/main" val="180048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Arial" charset="0"/>
                <a:ea typeface="Arial" charset="0"/>
                <a:cs typeface="Arial" charset="0"/>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charset="0"/>
                <a:ea typeface="Arial" charset="0"/>
                <a:cs typeface="Arial" charset="0"/>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charset="0"/>
                <a:ea typeface="Arial" charset="0"/>
                <a:cs typeface="Arial" charset="0"/>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charset="0"/>
                <a:ea typeface="Arial" charset="0"/>
                <a:cs typeface="Arial" charset="0"/>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Arial" charset="0"/>
                <a:ea typeface="Arial" charset="0"/>
                <a:cs typeface="Arial" charset="0"/>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dirty="0"/>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charset="0"/>
                <a:ea typeface="Arial" charset="0"/>
                <a:cs typeface="Arial" charset="0"/>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charset="0"/>
                <a:ea typeface="Arial" charset="0"/>
                <a:cs typeface="Arial" charset="0"/>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0" i="0" u="none" strike="noStrike" cap="none">
                <a:solidFill>
                  <a:schemeClr val="dk1"/>
                </a:solidFill>
                <a:latin typeface="Arial" charset="0"/>
                <a:ea typeface="Arial" charset="0"/>
                <a:cs typeface="Arial" charset="0"/>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charset="0"/>
                <a:ea typeface="Arial" charset="0"/>
                <a:cs typeface="Arial" charset="0"/>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0" i="0" u="none" strike="noStrike" cap="none">
                <a:solidFill>
                  <a:schemeClr val="dk1"/>
                </a:solidFill>
                <a:latin typeface="Arial" charset="0"/>
                <a:ea typeface="Arial" charset="0"/>
                <a:cs typeface="Arial" charset="0"/>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charset="0"/>
                <a:ea typeface="Arial" charset="0"/>
                <a:cs typeface="Arial" charset="0"/>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charset="0"/>
                <a:ea typeface="Arial" charset="0"/>
                <a:cs typeface="Arial" charset="0"/>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charset="0"/>
                <a:ea typeface="Arial" charset="0"/>
                <a:cs typeface="Arial" charset="0"/>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0" i="0" u="none" strike="noStrike" cap="none">
                <a:solidFill>
                  <a:schemeClr val="dk1"/>
                </a:solidFill>
                <a:latin typeface="Arial" charset="0"/>
                <a:ea typeface="Arial" charset="0"/>
                <a:cs typeface="Arial"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charset="0"/>
                <a:ea typeface="Arial" charset="0"/>
                <a:cs typeface="Arial" charset="0"/>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charset="0"/>
                <a:ea typeface="Arial" charset="0"/>
                <a:cs typeface="Arial" charset="0"/>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CB66"/>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charset="0"/>
                <a:ea typeface="Arial" charset="0"/>
                <a:cs typeface="Arial" charset="0"/>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defRPr b="0" i="0">
                <a:latin typeface="Arial" charset="0"/>
                <a:ea typeface="Arial" charset="0"/>
                <a:cs typeface="Arial" charset="0"/>
              </a:defRPr>
            </a:lvl1pPr>
          </a:lstStyle>
          <a:p>
            <a:pPr algn="r">
              <a:buSzPct val="25000"/>
            </a:pPr>
            <a:fld id="{00000000-1234-1234-1234-123412341234}" type="slidenum">
              <a:rPr lang="en-US" sz="1200" smtClean="0">
                <a:solidFill>
                  <a:srgbClr val="888888"/>
                </a:solidFill>
                <a:sym typeface="Calibri"/>
              </a:rPr>
              <a:pPr algn="r">
                <a:buSzPct val="25000"/>
              </a:pPr>
              <a:t>‹#›</a:t>
            </a:fld>
            <a:endParaRPr lang="en-US" sz="1200" dirty="0">
              <a:solidFill>
                <a:srgbClr val="888888"/>
              </a:solidFill>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charset="0"/>
          <a:ea typeface="Arial" charset="0"/>
          <a:cs typeface="Arial"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charset="0"/>
          <a:ea typeface="Arial" charset="0"/>
          <a:cs typeface="Arial"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pn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21" y="800056"/>
            <a:ext cx="5379014" cy="4610090"/>
          </a:xfrm>
          <a:prstGeom prst="rect">
            <a:avLst/>
          </a:prstGeom>
        </p:spPr>
      </p:pic>
      <p:sp>
        <p:nvSpPr>
          <p:cNvPr id="16" name="Rectangle 18">
            <a:extLst>
              <a:ext uri="{FF2B5EF4-FFF2-40B4-BE49-F238E27FC236}">
                <a16:creationId xmlns:a16="http://schemas.microsoft.com/office/drawing/2014/main" id="{27204497-C919-BB4D-A2FF-4693515CCA85}"/>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7BF29982-0C95-DA4D-9859-CED27F32F088}"/>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CC493E42-0398-4540-95F9-1CDB156592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1586D7E3-A8E1-9245-9726-0D4D7D2E0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DE14C6A4-43BC-8241-B014-9B83ACD74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7C5DE42F-6884-E34D-B1CE-D5A8F331B4F6}"/>
              </a:ext>
            </a:extLst>
          </p:cNvPr>
          <p:cNvPicPr>
            <a:picLocks noChangeAspect="1"/>
          </p:cNvPicPr>
          <p:nvPr/>
        </p:nvPicPr>
        <p:blipFill>
          <a:blip r:embed="rId8"/>
          <a:stretch>
            <a:fillRect/>
          </a:stretch>
        </p:blipFill>
        <p:spPr>
          <a:xfrm>
            <a:off x="406104" y="5924550"/>
            <a:ext cx="1156040" cy="819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217"/>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26"/>
            <a:ext cx="9144000" cy="138074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
        <p:nvSpPr>
          <p:cNvPr id="20" name="Shape 156"/>
          <p:cNvSpPr txBox="1">
            <a:spLocks/>
          </p:cNvSpPr>
          <p:nvPr/>
        </p:nvSpPr>
        <p:spPr>
          <a:xfrm>
            <a:off x="553300" y="1443670"/>
            <a:ext cx="8026935" cy="70138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25000"/>
              <a:buFont typeface="Arial"/>
              <a:buNone/>
            </a:pPr>
            <a:r>
              <a:rPr lang="en-US" sz="3800" b="1" dirty="0"/>
              <a:t>Vegetables help us</a:t>
            </a:r>
            <a:r>
              <a:rPr lang="is-IS" sz="3800" b="1" dirty="0"/>
              <a:t>…</a:t>
            </a:r>
            <a:endParaRPr lang="en-US" sz="3800" b="1" dirty="0"/>
          </a:p>
        </p:txBody>
      </p:sp>
      <p:sp>
        <p:nvSpPr>
          <p:cNvPr id="21" name="Shape 166"/>
          <p:cNvSpPr txBox="1"/>
          <p:nvPr/>
        </p:nvSpPr>
        <p:spPr>
          <a:xfrm>
            <a:off x="378135" y="5418616"/>
            <a:ext cx="2008334" cy="916872"/>
          </a:xfrm>
          <a:prstGeom prst="rect">
            <a:avLst/>
          </a:prstGeom>
          <a:noFill/>
          <a:ln>
            <a:noFill/>
          </a:ln>
        </p:spPr>
        <p:txBody>
          <a:bodyPr lIns="91425" tIns="45700" rIns="91425" bIns="45700" anchor="t" anchorCtr="0">
            <a:noAutofit/>
          </a:bodyPr>
          <a:lstStyle/>
          <a:p>
            <a:pPr marL="0" marR="0" lvl="0" indent="0" algn="ctr" rtl="0">
              <a:lnSpc>
                <a:spcPts val="2100"/>
              </a:lnSpc>
              <a:spcBef>
                <a:spcPts val="0"/>
              </a:spcBef>
              <a:spcAft>
                <a:spcPts val="0"/>
              </a:spcAft>
              <a:buClr>
                <a:schemeClr val="dk1"/>
              </a:buClr>
              <a:buSzPct val="25000"/>
              <a:buFont typeface="Calibri"/>
              <a:buNone/>
            </a:pPr>
            <a:r>
              <a:rPr lang="is-IS" sz="2000" b="1" u="none" strike="noStrike" cap="none" dirty="0">
                <a:solidFill>
                  <a:schemeClr val="dk1"/>
                </a:solidFill>
                <a:latin typeface="Arial Regular" charset="0"/>
                <a:ea typeface="Arial Regular" charset="0"/>
                <a:cs typeface="Arial Regular" charset="0"/>
                <a:sym typeface="Calibri"/>
              </a:rPr>
              <a:t>…have healthy </a:t>
            </a:r>
            <a:br>
              <a:rPr lang="is-IS" sz="2000" b="1" u="none" strike="noStrike" cap="none" dirty="0">
                <a:solidFill>
                  <a:schemeClr val="dk1"/>
                </a:solidFill>
                <a:latin typeface="Arial Regular" charset="0"/>
                <a:ea typeface="Arial Regular" charset="0"/>
                <a:cs typeface="Arial Regular" charset="0"/>
                <a:sym typeface="Calibri"/>
              </a:rPr>
            </a:br>
            <a:r>
              <a:rPr lang="is-IS" sz="2000" b="1" u="none" strike="noStrike" cap="none" dirty="0">
                <a:solidFill>
                  <a:schemeClr val="dk1"/>
                </a:solidFill>
                <a:latin typeface="Arial Regular" charset="0"/>
                <a:ea typeface="Arial Regular" charset="0"/>
                <a:cs typeface="Arial Regular" charset="0"/>
                <a:sym typeface="Calibri"/>
              </a:rPr>
              <a:t>skin and </a:t>
            </a:r>
            <a:br>
              <a:rPr lang="is-IS" sz="2000" b="1" u="none" strike="noStrike" cap="none" dirty="0">
                <a:solidFill>
                  <a:schemeClr val="dk1"/>
                </a:solidFill>
                <a:latin typeface="Arial Regular" charset="0"/>
                <a:ea typeface="Arial Regular" charset="0"/>
                <a:cs typeface="Arial Regular" charset="0"/>
                <a:sym typeface="Calibri"/>
              </a:rPr>
            </a:br>
            <a:r>
              <a:rPr lang="is-IS" sz="2000" b="1" u="none" strike="noStrike" cap="none" dirty="0">
                <a:solidFill>
                  <a:schemeClr val="dk1"/>
                </a:solidFill>
                <a:latin typeface="Arial Regular" charset="0"/>
                <a:ea typeface="Arial Regular" charset="0"/>
                <a:cs typeface="Arial Regular" charset="0"/>
                <a:sym typeface="Calibri"/>
              </a:rPr>
              <a:t>shiny hair.</a:t>
            </a:r>
            <a:endParaRPr lang="en-US" sz="2000" b="1" u="none" strike="noStrike" cap="none" dirty="0">
              <a:solidFill>
                <a:schemeClr val="dk1"/>
              </a:solidFill>
              <a:latin typeface="Arial Regular" charset="0"/>
              <a:ea typeface="Arial Regular" charset="0"/>
              <a:cs typeface="Arial Regular" charset="0"/>
              <a:sym typeface="Calibri"/>
            </a:endParaRPr>
          </a:p>
        </p:txBody>
      </p:sp>
      <p:sp>
        <p:nvSpPr>
          <p:cNvPr id="22" name="Shape 166"/>
          <p:cNvSpPr txBox="1"/>
          <p:nvPr/>
        </p:nvSpPr>
        <p:spPr>
          <a:xfrm>
            <a:off x="2500042" y="5418616"/>
            <a:ext cx="2008334" cy="569675"/>
          </a:xfrm>
          <a:prstGeom prst="rect">
            <a:avLst/>
          </a:prstGeom>
          <a:noFill/>
          <a:ln>
            <a:noFill/>
          </a:ln>
        </p:spPr>
        <p:txBody>
          <a:bodyPr lIns="91425" tIns="45700" rIns="91425" bIns="45700" anchor="t" anchorCtr="0">
            <a:noAutofit/>
          </a:bodyPr>
          <a:lstStyle/>
          <a:p>
            <a:pPr marL="0" marR="0" lvl="0" indent="0" algn="ctr" rtl="0">
              <a:lnSpc>
                <a:spcPts val="2100"/>
              </a:lnSpc>
              <a:spcBef>
                <a:spcPts val="0"/>
              </a:spcBef>
              <a:spcAft>
                <a:spcPts val="0"/>
              </a:spcAft>
              <a:buClr>
                <a:schemeClr val="dk1"/>
              </a:buClr>
              <a:buSzPct val="25000"/>
              <a:buFont typeface="Calibri"/>
              <a:buNone/>
            </a:pPr>
            <a:r>
              <a:rPr lang="is-IS" sz="2000" b="1" u="none" strike="noStrike" cap="none" dirty="0">
                <a:solidFill>
                  <a:schemeClr val="dk1"/>
                </a:solidFill>
                <a:latin typeface="Arial Regular" charset="0"/>
                <a:ea typeface="Arial Regular" charset="0"/>
                <a:cs typeface="Arial Regular" charset="0"/>
                <a:sym typeface="Calibri"/>
              </a:rPr>
              <a:t>...heal cuts </a:t>
            </a:r>
            <a:br>
              <a:rPr lang="is-IS" sz="2000" b="1" u="none" strike="noStrike" cap="none" dirty="0">
                <a:solidFill>
                  <a:schemeClr val="dk1"/>
                </a:solidFill>
                <a:latin typeface="Arial Regular" charset="0"/>
                <a:ea typeface="Arial Regular" charset="0"/>
                <a:cs typeface="Arial Regular" charset="0"/>
                <a:sym typeface="Calibri"/>
              </a:rPr>
            </a:br>
            <a:r>
              <a:rPr lang="is-IS" sz="2000" b="1" u="none" strike="noStrike" cap="none" dirty="0">
                <a:solidFill>
                  <a:schemeClr val="dk1"/>
                </a:solidFill>
                <a:latin typeface="Arial Regular" charset="0"/>
                <a:ea typeface="Arial Regular" charset="0"/>
                <a:cs typeface="Arial Regular" charset="0"/>
                <a:sym typeface="Calibri"/>
              </a:rPr>
              <a:t>and bruises.</a:t>
            </a:r>
            <a:endParaRPr lang="en-US" sz="2000" b="1" u="none" strike="noStrike" cap="none" dirty="0">
              <a:solidFill>
                <a:schemeClr val="dk1"/>
              </a:solidFill>
              <a:latin typeface="Arial Regular" charset="0"/>
              <a:ea typeface="Arial Regular" charset="0"/>
              <a:cs typeface="Arial Regular" charset="0"/>
              <a:sym typeface="Calibri"/>
            </a:endParaRPr>
          </a:p>
        </p:txBody>
      </p:sp>
      <p:sp>
        <p:nvSpPr>
          <p:cNvPr id="23" name="Shape 166"/>
          <p:cNvSpPr txBox="1"/>
          <p:nvPr/>
        </p:nvSpPr>
        <p:spPr>
          <a:xfrm>
            <a:off x="4621948" y="5418616"/>
            <a:ext cx="2010886" cy="569675"/>
          </a:xfrm>
          <a:prstGeom prst="rect">
            <a:avLst/>
          </a:prstGeom>
          <a:noFill/>
          <a:ln>
            <a:noFill/>
          </a:ln>
        </p:spPr>
        <p:txBody>
          <a:bodyPr lIns="91425" tIns="45700" rIns="91425" bIns="45700" anchor="t" anchorCtr="0">
            <a:noAutofit/>
          </a:bodyPr>
          <a:lstStyle/>
          <a:p>
            <a:pPr marL="0" marR="0" lvl="0" indent="0" algn="ctr" rtl="0">
              <a:lnSpc>
                <a:spcPts val="2100"/>
              </a:lnSpc>
              <a:spcBef>
                <a:spcPts val="0"/>
              </a:spcBef>
              <a:spcAft>
                <a:spcPts val="0"/>
              </a:spcAft>
              <a:buClr>
                <a:schemeClr val="dk1"/>
              </a:buClr>
              <a:buSzPct val="25000"/>
              <a:buFont typeface="Calibri"/>
              <a:buNone/>
            </a:pPr>
            <a:r>
              <a:rPr lang="is-IS" sz="2000" b="1" u="none" strike="noStrike" cap="none">
                <a:solidFill>
                  <a:schemeClr val="dk1"/>
                </a:solidFill>
                <a:latin typeface="Arial Regular" charset="0"/>
                <a:ea typeface="Arial Regular" charset="0"/>
                <a:cs typeface="Arial Regular" charset="0"/>
                <a:sym typeface="Calibri"/>
              </a:rPr>
              <a:t>...fight germs.</a:t>
            </a:r>
            <a:endParaRPr lang="en-US" sz="2000" b="1" u="none" strike="noStrike" cap="none" dirty="0">
              <a:solidFill>
                <a:schemeClr val="dk1"/>
              </a:solidFill>
              <a:latin typeface="Arial Regular" charset="0"/>
              <a:ea typeface="Arial Regular" charset="0"/>
              <a:cs typeface="Arial Regular" charset="0"/>
              <a:sym typeface="Calibri"/>
            </a:endParaRPr>
          </a:p>
        </p:txBody>
      </p:sp>
      <p:sp>
        <p:nvSpPr>
          <p:cNvPr id="24" name="Shape 166"/>
          <p:cNvSpPr txBox="1"/>
          <p:nvPr/>
        </p:nvSpPr>
        <p:spPr>
          <a:xfrm>
            <a:off x="6778679" y="5418616"/>
            <a:ext cx="1973179" cy="916872"/>
          </a:xfrm>
          <a:prstGeom prst="rect">
            <a:avLst/>
          </a:prstGeom>
          <a:noFill/>
          <a:ln>
            <a:noFill/>
          </a:ln>
        </p:spPr>
        <p:txBody>
          <a:bodyPr lIns="91425" tIns="45700" rIns="91425" bIns="45700" anchor="t" anchorCtr="0">
            <a:noAutofit/>
          </a:bodyPr>
          <a:lstStyle/>
          <a:p>
            <a:pPr marL="0" marR="0" lvl="0" indent="0" algn="ctr" rtl="0">
              <a:lnSpc>
                <a:spcPts val="2100"/>
              </a:lnSpc>
              <a:spcBef>
                <a:spcPts val="0"/>
              </a:spcBef>
              <a:spcAft>
                <a:spcPts val="0"/>
              </a:spcAft>
              <a:buClr>
                <a:schemeClr val="dk1"/>
              </a:buClr>
              <a:buSzPct val="25000"/>
              <a:buFont typeface="Calibri"/>
              <a:buNone/>
            </a:pPr>
            <a:r>
              <a:rPr lang="is-IS" sz="2000" b="1" u="none" strike="noStrike" cap="none" dirty="0">
                <a:solidFill>
                  <a:schemeClr val="dk1"/>
                </a:solidFill>
                <a:latin typeface="Arial Regular" charset="0"/>
                <a:ea typeface="Arial Regular" charset="0"/>
                <a:cs typeface="Arial Regular" charset="0"/>
                <a:sym typeface="Calibri"/>
              </a:rPr>
              <a:t>...have eyes that can see </a:t>
            </a:r>
            <a:br>
              <a:rPr lang="is-IS" sz="2000" b="1" u="none" strike="noStrike" cap="none" dirty="0">
                <a:solidFill>
                  <a:schemeClr val="dk1"/>
                </a:solidFill>
                <a:latin typeface="Arial Regular" charset="0"/>
                <a:ea typeface="Arial Regular" charset="0"/>
                <a:cs typeface="Arial Regular" charset="0"/>
                <a:sym typeface="Calibri"/>
              </a:rPr>
            </a:br>
            <a:r>
              <a:rPr lang="is-IS" sz="2000" b="1" u="none" strike="noStrike" cap="none" dirty="0">
                <a:solidFill>
                  <a:schemeClr val="dk1"/>
                </a:solidFill>
                <a:latin typeface="Arial Regular" charset="0"/>
                <a:ea typeface="Arial Regular" charset="0"/>
                <a:cs typeface="Arial Regular" charset="0"/>
                <a:sym typeface="Calibri"/>
              </a:rPr>
              <a:t>in the dark.</a:t>
            </a:r>
            <a:endParaRPr lang="en-US" sz="2000" b="1" u="none" strike="noStrike" cap="none" dirty="0">
              <a:solidFill>
                <a:schemeClr val="dk1"/>
              </a:solidFill>
              <a:latin typeface="Arial Regular" charset="0"/>
              <a:ea typeface="Arial Regular" charset="0"/>
              <a:cs typeface="Arial Regular" charset="0"/>
              <a:sym typeface="Calibri"/>
            </a:endParaRP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948" y="2275545"/>
            <a:ext cx="2010886" cy="3023889"/>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041" y="2276858"/>
            <a:ext cx="2008334" cy="3022576"/>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18709" t="8481" r="15776" b="26195"/>
          <a:stretch/>
        </p:blipFill>
        <p:spPr>
          <a:xfrm>
            <a:off x="378135" y="2276858"/>
            <a:ext cx="2008334" cy="3022576"/>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40752" r="14210"/>
          <a:stretch/>
        </p:blipFill>
        <p:spPr>
          <a:xfrm>
            <a:off x="6743854" y="2275545"/>
            <a:ext cx="2042831" cy="3023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1"/>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632" y="1106355"/>
            <a:ext cx="4988237" cy="45725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44"/>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21" y="800056"/>
            <a:ext cx="5379014" cy="4610090"/>
          </a:xfrm>
          <a:prstGeom prst="rect">
            <a:avLst/>
          </a:prstGeom>
        </p:spPr>
      </p:pic>
      <p:sp>
        <p:nvSpPr>
          <p:cNvPr id="16" name="Rectangle 18">
            <a:extLst>
              <a:ext uri="{FF2B5EF4-FFF2-40B4-BE49-F238E27FC236}">
                <a16:creationId xmlns:a16="http://schemas.microsoft.com/office/drawing/2014/main" id="{A4F703FF-BE38-4C44-BDB3-1367230EFDDD}"/>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1C1E4A22-D6B3-BE4B-9551-B65005E454C3}"/>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61DE0557-50E7-EF48-A471-A01C57A06B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A7355E16-55A7-0544-BA22-215EA5B71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956ABE76-AFDF-2841-A9BB-F58C777AE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84FC4DAA-36EB-0045-AC8D-32A3BD2AE89D}"/>
              </a:ext>
            </a:extLst>
          </p:cNvPr>
          <p:cNvPicPr>
            <a:picLocks noChangeAspect="1"/>
          </p:cNvPicPr>
          <p:nvPr/>
        </p:nvPicPr>
        <p:blipFill>
          <a:blip r:embed="rId8"/>
          <a:stretch>
            <a:fillRect/>
          </a:stretch>
        </p:blipFill>
        <p:spPr>
          <a:xfrm>
            <a:off x="406104" y="5924550"/>
            <a:ext cx="1156040" cy="8191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136" y="787384"/>
            <a:ext cx="5427778" cy="49754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11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26"/>
            <a:ext cx="9144000" cy="138074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661" y="1613888"/>
            <a:ext cx="4777873" cy="43797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12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289260"/>
            <a:ext cx="7086600" cy="47752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26"/>
            <a:ext cx="9144000" cy="138074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143"/>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86" r="21328"/>
          <a:stretch/>
        </p:blipFill>
        <p:spPr>
          <a:xfrm>
            <a:off x="680640" y="1548636"/>
            <a:ext cx="5087639" cy="4572000"/>
          </a:xfrm>
          <a:prstGeom prst="rect">
            <a:avLst/>
          </a:prstGeom>
        </p:spPr>
      </p:pic>
      <p:sp>
        <p:nvSpPr>
          <p:cNvPr id="152" name="Shape 152"/>
          <p:cNvSpPr txBox="1"/>
          <p:nvPr/>
        </p:nvSpPr>
        <p:spPr>
          <a:xfrm>
            <a:off x="5959353" y="1826085"/>
            <a:ext cx="2937137" cy="3575376"/>
          </a:xfrm>
          <a:prstGeom prst="rect">
            <a:avLst/>
          </a:prstGeom>
          <a:noFill/>
          <a:ln>
            <a:noFill/>
          </a:ln>
        </p:spPr>
        <p:txBody>
          <a:bodyPr lIns="91425" tIns="45700" rIns="91425" bIns="45700" anchor="t" anchorCtr="0">
            <a:noAutofit/>
          </a:bodyPr>
          <a:lstStyle/>
          <a:p>
            <a:pPr marL="0" marR="0" lvl="0" indent="0" algn="l" rtl="0">
              <a:lnSpc>
                <a:spcPts val="3400"/>
              </a:lnSpc>
              <a:spcBef>
                <a:spcPts val="0"/>
              </a:spcBef>
              <a:buSzPct val="25000"/>
              <a:buNone/>
            </a:pPr>
            <a:r>
              <a:rPr lang="en-US" sz="3200" dirty="0">
                <a:solidFill>
                  <a:schemeClr val="dk1"/>
                </a:solidFill>
                <a:latin typeface="Arial" charset="0"/>
                <a:ea typeface="Arial" charset="0"/>
                <a:cs typeface="Arial" charset="0"/>
                <a:sym typeface="Calibri"/>
              </a:rPr>
              <a:t>Wash fresh vegetables under cold, running water to let the dirt and germs wash away.</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26"/>
            <a:ext cx="9144000" cy="138074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157"/>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26"/>
            <a:ext cx="9144000" cy="1380744"/>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62" y="1669418"/>
            <a:ext cx="8236476" cy="36777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17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241"/>
          <a:stretch/>
        </p:blipFill>
        <p:spPr>
          <a:xfrm>
            <a:off x="890337" y="702319"/>
            <a:ext cx="4564319" cy="615568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676"/>
            <a:ext cx="9144000" cy="13807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285541"/>
            <a:ext cx="4082483" cy="2909495"/>
          </a:xfrm>
          <a:prstGeom prst="rect">
            <a:avLst/>
          </a:prstGeom>
        </p:spPr>
      </p:pic>
      <p:sp>
        <p:nvSpPr>
          <p:cNvPr id="15" name="Shape 156"/>
          <p:cNvSpPr txBox="1">
            <a:spLocks/>
          </p:cNvSpPr>
          <p:nvPr/>
        </p:nvSpPr>
        <p:spPr>
          <a:xfrm>
            <a:off x="5796584" y="2246839"/>
            <a:ext cx="2673647" cy="838892"/>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25000"/>
              <a:buFont typeface="Arial"/>
              <a:buNone/>
            </a:pPr>
            <a:r>
              <a:rPr lang="en-US" sz="4400" b="1" dirty="0"/>
              <a:t>Please</a:t>
            </a:r>
            <a:r>
              <a:rPr lang="is-IS" sz="4400" b="1" dirty="0"/>
              <a:t>…</a:t>
            </a:r>
            <a:endParaRPr lang="en-US" sz="4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188"/>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062" t="20764" r="48" b="895"/>
          <a:stretch/>
        </p:blipFill>
        <p:spPr>
          <a:xfrm>
            <a:off x="0" y="0"/>
            <a:ext cx="9144000" cy="5760720"/>
          </a:xfrm>
          <a:prstGeom prst="rect">
            <a:avLst/>
          </a:prstGeom>
        </p:spPr>
      </p:pic>
      <p:sp>
        <p:nvSpPr>
          <p:cNvPr id="12" name="Rectangle 11"/>
          <p:cNvSpPr/>
          <p:nvPr/>
        </p:nvSpPr>
        <p:spPr>
          <a:xfrm>
            <a:off x="0" y="5760719"/>
            <a:ext cx="9144000" cy="10972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LET’S GET ACTIVE!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5CB66">
            <a:alpha val="0"/>
          </a:srgbClr>
        </a:solidFill>
        <a:effectLst/>
      </p:bgPr>
    </p:bg>
    <p:spTree>
      <p:nvGrpSpPr>
        <p:cNvPr id="1" name="Shape 202"/>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13" name="Rectangle 12"/>
          <p:cNvSpPr/>
          <p:nvPr/>
        </p:nvSpPr>
        <p:spPr>
          <a:xfrm>
            <a:off x="0" y="5760719"/>
            <a:ext cx="9144000" cy="1097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FOOD TASTING</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1556</Words>
  <Application>Microsoft Macintosh PowerPoint</Application>
  <PresentationFormat>On-screen Show (4:3)</PresentationFormat>
  <Paragraphs>152</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Stewart Sanders</cp:lastModifiedBy>
  <cp:revision>24</cp:revision>
  <dcterms:modified xsi:type="dcterms:W3CDTF">2018-09-05T13:37:51Z</dcterms:modified>
</cp:coreProperties>
</file>