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35"/>
    <p:restoredTop sz="89947"/>
  </p:normalViewPr>
  <p:slideViewPr>
    <p:cSldViewPr snapToGrid="0" snapToObjects="1">
      <p:cViewPr varScale="1">
        <p:scale>
          <a:sx n="113" d="100"/>
          <a:sy n="113" d="100"/>
        </p:scale>
        <p:origin x="156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510376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SCRIPT:</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Say:  Good morning/afternoon boys and girls. How is everyone?</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Ask: Can anyone remind us what we have learned about in </a:t>
            </a:r>
            <a:r>
              <a:rPr lang="en-US" sz="1200" b="1" i="1" u="none" strike="noStrike" cap="none" dirty="0">
                <a:solidFill>
                  <a:schemeClr val="dk1"/>
                </a:solidFill>
                <a:latin typeface="Calibri"/>
                <a:ea typeface="Calibri"/>
                <a:cs typeface="Calibri"/>
                <a:sym typeface="Calibri"/>
              </a:rPr>
              <a:t>FUN</a:t>
            </a:r>
            <a:r>
              <a:rPr lang="en-US" sz="1200" b="0" i="0" u="none" strike="noStrike" cap="none" dirty="0">
                <a:solidFill>
                  <a:schemeClr val="dk1"/>
                </a:solidFill>
                <a:latin typeface="Calibri"/>
                <a:ea typeface="Calibri"/>
                <a:cs typeface="Calibri"/>
                <a:sym typeface="Calibri"/>
              </a:rPr>
              <a:t> with Food and Fitness </a:t>
            </a:r>
            <a:r>
              <a:rPr lang="en-US" dirty="0"/>
              <a:t>over</a:t>
            </a:r>
            <a:r>
              <a:rPr lang="en-US" sz="1200" b="0" i="0" u="none" strike="noStrike" cap="none" dirty="0">
                <a:solidFill>
                  <a:schemeClr val="dk1"/>
                </a:solidFill>
                <a:latin typeface="Calibri"/>
                <a:ea typeface="Calibri"/>
                <a:cs typeface="Calibri"/>
                <a:sym typeface="Calibri"/>
              </a:rPr>
              <a:t> the past few weeks?</a:t>
            </a:r>
          </a:p>
          <a:p>
            <a:pPr marL="0" marR="0" lvl="0" indent="0" algn="l" rtl="0">
              <a:lnSpc>
                <a:spcPct val="100000"/>
              </a:lnSpc>
              <a:spcBef>
                <a:spcPts val="0"/>
              </a:spcBef>
              <a:spcAft>
                <a:spcPts val="0"/>
              </a:spcAft>
              <a:buClr>
                <a:schemeClr val="dk1"/>
              </a:buClr>
              <a:buSzPct val="25000"/>
              <a:buFont typeface="Calibri"/>
              <a:buNone/>
            </a:pPr>
            <a:r>
              <a:rPr lang="en-US" sz="1200" b="0" i="1" u="none" strike="noStrike" cap="none" dirty="0">
                <a:solidFill>
                  <a:schemeClr val="dk1"/>
                </a:solidFill>
                <a:latin typeface="Calibri"/>
                <a:ea typeface="Calibri"/>
                <a:cs typeface="Calibri"/>
                <a:sym typeface="Calibri"/>
              </a:rPr>
              <a:t>Healthy eating, importance of physical activity, food safety, food groups, etc.</a:t>
            </a:r>
          </a:p>
          <a:p>
            <a:pPr marL="0" marR="0" lvl="0" indent="0" algn="l" rtl="0">
              <a:lnSpc>
                <a:spcPct val="100000"/>
              </a:lnSpc>
              <a:spcBef>
                <a:spcPts val="0"/>
              </a:spcBef>
              <a:spcAft>
                <a:spcPts val="0"/>
              </a:spcAft>
              <a:buClr>
                <a:schemeClr val="dk1"/>
              </a:buClr>
              <a:buSzPct val="25000"/>
              <a:buFont typeface="Calibri"/>
              <a:buNone/>
            </a:pPr>
            <a:endParaRPr sz="1200" b="0" i="1"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Say: After today’s lesson, we only have 2 more classes of </a:t>
            </a:r>
            <a:r>
              <a:rPr lang="en-US" sz="1200" b="1" i="0" u="none" strike="noStrike" cap="none" dirty="0">
                <a:solidFill>
                  <a:schemeClr val="dk1"/>
                </a:solidFill>
                <a:latin typeface="Calibri"/>
                <a:ea typeface="Calibri"/>
                <a:cs typeface="Calibri"/>
                <a:sym typeface="Calibri"/>
              </a:rPr>
              <a:t>FUN</a:t>
            </a:r>
            <a:r>
              <a:rPr lang="en-US" sz="1200" b="0" i="0" u="none" strike="noStrike" cap="none" dirty="0">
                <a:solidFill>
                  <a:schemeClr val="dk1"/>
                </a:solidFill>
                <a:latin typeface="Calibri"/>
                <a:ea typeface="Calibri"/>
                <a:cs typeface="Calibri"/>
                <a:sym typeface="Calibri"/>
              </a:rPr>
              <a:t> to complete the program</a:t>
            </a:r>
            <a:r>
              <a:rPr lang="en-US" dirty="0"/>
              <a:t> </a:t>
            </a:r>
            <a:r>
              <a:rPr lang="en-US" sz="1200" b="0" i="0" u="none" strike="noStrike" cap="none" dirty="0">
                <a:solidFill>
                  <a:schemeClr val="dk1"/>
                </a:solidFill>
                <a:latin typeface="Calibri"/>
                <a:ea typeface="Calibri"/>
                <a:cs typeface="Calibri"/>
                <a:sym typeface="Calibri"/>
              </a:rPr>
              <a:t> then you’ll get to take your workbooks home.</a:t>
            </a:r>
          </a:p>
        </p:txBody>
      </p:sp>
      <p:sp>
        <p:nvSpPr>
          <p:cNvPr id="87" name="Shape 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153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9" name="Shape 21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Say: Next time we’re together we’re going to learn some </a:t>
            </a:r>
            <a:r>
              <a:rPr lang="en-US" sz="1200" b="1" i="1" u="none" strike="noStrike" cap="none" dirty="0">
                <a:solidFill>
                  <a:schemeClr val="dk1"/>
                </a:solidFill>
                <a:latin typeface="Calibri"/>
                <a:ea typeface="Calibri"/>
                <a:cs typeface="Calibri"/>
                <a:sym typeface="Calibri"/>
              </a:rPr>
              <a:t>fun </a:t>
            </a:r>
            <a:r>
              <a:rPr lang="en-US" sz="1200" b="0" i="0" u="none" strike="noStrike" cap="none" dirty="0">
                <a:solidFill>
                  <a:schemeClr val="dk1"/>
                </a:solidFill>
                <a:latin typeface="Calibri"/>
                <a:ea typeface="Calibri"/>
                <a:cs typeface="Calibri"/>
                <a:sym typeface="Calibri"/>
              </a:rPr>
              <a:t>facts about the protein group.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20" name="Shape 22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1929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2" name="Shape 23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Say:  Turn to page 25 in your workbook and complete the sentences.  While you’re working on those, I’ll come around a give you the </a:t>
            </a:r>
            <a:r>
              <a:rPr lang="en-US" dirty="0"/>
              <a:t>Dairy</a:t>
            </a:r>
            <a:r>
              <a:rPr lang="en-US" sz="1200" b="0" i="0" u="none" strike="noStrike" cap="none" dirty="0">
                <a:solidFill>
                  <a:schemeClr val="dk1"/>
                </a:solidFill>
                <a:latin typeface="Calibri"/>
                <a:ea typeface="Calibri"/>
                <a:cs typeface="Calibri"/>
                <a:sym typeface="Calibri"/>
              </a:rPr>
              <a:t> Fun token for your book.</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Say:  I have a little challenge for you this week.  I want to ask everyone to </a:t>
            </a:r>
            <a:r>
              <a:rPr lang="en-US" dirty="0"/>
              <a:t>have a</a:t>
            </a:r>
            <a:r>
              <a:rPr lang="en-US" sz="1200" b="0" i="0" u="none" strike="noStrike" cap="none" dirty="0">
                <a:solidFill>
                  <a:schemeClr val="dk1"/>
                </a:solidFill>
                <a:latin typeface="Calibri"/>
                <a:ea typeface="Calibri"/>
                <a:cs typeface="Calibri"/>
                <a:sym typeface="Calibri"/>
              </a:rPr>
              <a:t> dairy food at breakfast, lunch </a:t>
            </a:r>
            <a:r>
              <a:rPr lang="en-US" dirty="0"/>
              <a:t>and dinner each</a:t>
            </a:r>
            <a:r>
              <a:rPr lang="en-US" sz="1200" b="0" i="0" u="none" strike="noStrike" cap="none" dirty="0">
                <a:solidFill>
                  <a:schemeClr val="dk1"/>
                </a:solidFill>
                <a:latin typeface="Calibri"/>
                <a:ea typeface="Calibri"/>
                <a:cs typeface="Calibri"/>
                <a:sym typeface="Calibri"/>
              </a:rPr>
              <a:t> day during the next week and </a:t>
            </a:r>
            <a:r>
              <a:rPr lang="en-US" dirty="0"/>
              <a:t>remember t</a:t>
            </a:r>
            <a:r>
              <a:rPr lang="en-US" sz="1200" b="0" i="0" u="none" strike="noStrike" cap="none" dirty="0">
                <a:solidFill>
                  <a:schemeClr val="dk1"/>
                </a:solidFill>
                <a:latin typeface="Calibri"/>
                <a:ea typeface="Calibri"/>
                <a:cs typeface="Calibri"/>
                <a:sym typeface="Calibri"/>
              </a:rPr>
              <a:t>o be physically active for at least 60 minutes a day.  Your teacher will be watching and listening to see who meets this challenge.</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33" name="Shape 23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479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8" name="Shape 9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Say: Let’s </a:t>
            </a:r>
            <a:r>
              <a:rPr lang="en-US" dirty="0"/>
              <a:t>see what you remember from</a:t>
            </a:r>
            <a:r>
              <a:rPr lang="en-US" sz="1200" b="0" i="0" u="none" strike="noStrike" cap="none" dirty="0">
                <a:solidFill>
                  <a:schemeClr val="dk1"/>
                </a:solidFill>
                <a:latin typeface="Calibri"/>
                <a:ea typeface="Calibri"/>
                <a:cs typeface="Calibri"/>
                <a:sym typeface="Calibri"/>
              </a:rPr>
              <a:t> last week’s </a:t>
            </a:r>
            <a:r>
              <a:rPr lang="en-US" sz="1200" b="1" i="0" u="none" strike="noStrike" cap="none" dirty="0">
                <a:solidFill>
                  <a:schemeClr val="dk1"/>
                </a:solidFill>
                <a:latin typeface="Calibri"/>
                <a:ea typeface="Calibri"/>
                <a:cs typeface="Calibri"/>
                <a:sym typeface="Calibri"/>
              </a:rPr>
              <a:t>FUN</a:t>
            </a:r>
            <a:r>
              <a:rPr lang="en-US" sz="1200" b="0" i="0" u="none" strike="noStrike" cap="none" dirty="0">
                <a:solidFill>
                  <a:schemeClr val="dk1"/>
                </a:solidFill>
                <a:latin typeface="Calibri"/>
                <a:ea typeface="Calibri"/>
                <a:cs typeface="Calibri"/>
                <a:sym typeface="Calibri"/>
              </a:rPr>
              <a:t> with Fruits.</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Ask: Who can tell the class </a:t>
            </a:r>
            <a:r>
              <a:rPr lang="en-US" dirty="0"/>
              <a:t>one way</a:t>
            </a:r>
            <a:r>
              <a:rPr lang="en-US" sz="1200" b="0" i="0" u="none" strike="noStrike" cap="none" dirty="0">
                <a:solidFill>
                  <a:schemeClr val="dk1"/>
                </a:solidFill>
                <a:latin typeface="Calibri"/>
                <a:ea typeface="Calibri"/>
                <a:cs typeface="Calibri"/>
                <a:sym typeface="Calibri"/>
              </a:rPr>
              <a:t> fruits are good for us</a:t>
            </a:r>
            <a:r>
              <a:rPr lang="en-US" dirty="0"/>
              <a:t>, </a:t>
            </a:r>
            <a:r>
              <a:rPr lang="en-US" sz="1200" b="0" i="0" u="none" strike="noStrike" cap="none" dirty="0">
                <a:solidFill>
                  <a:schemeClr val="dk1"/>
                </a:solidFill>
                <a:latin typeface="Calibri"/>
                <a:ea typeface="Calibri"/>
                <a:cs typeface="Calibri"/>
                <a:sym typeface="Calibri"/>
              </a:rPr>
              <a:t> a favorite fruit and/or if they tried a new fruit. (call on volunteers)</a:t>
            </a:r>
          </a:p>
          <a:p>
            <a:pPr marL="0" marR="0" lvl="0" indent="0" algn="l" rtl="0">
              <a:spcBef>
                <a:spcPts val="0"/>
              </a:spcBef>
              <a:buSzPct val="25000"/>
              <a:buNone/>
            </a:pPr>
            <a:r>
              <a:rPr lang="en-US" sz="1200" b="0" i="1" u="none" strike="noStrike" cap="none" dirty="0">
                <a:solidFill>
                  <a:schemeClr val="dk1"/>
                </a:solidFill>
                <a:latin typeface="Calibri"/>
                <a:ea typeface="Calibri"/>
                <a:cs typeface="Calibri"/>
                <a:sym typeface="Calibri"/>
              </a:rPr>
              <a:t>Fruits, like vegetables, are loaded with vitamins and minerals that help us have healthy skin and shiny hair, help our cuts and bruises heal, help fight germs, and help us see in the dark!</a:t>
            </a:r>
          </a:p>
          <a:p>
            <a:pPr marL="0" marR="0" lvl="0" indent="0" algn="l" rtl="0">
              <a:spcBef>
                <a:spcPts val="0"/>
              </a:spcBef>
              <a:spcAft>
                <a:spcPts val="0"/>
              </a:spcAft>
              <a:buSzPct val="25000"/>
              <a:buNone/>
            </a:pPr>
            <a:r>
              <a:rPr lang="en-US" sz="1200" b="0" i="1" u="none" strike="noStrike" cap="none" dirty="0">
                <a:solidFill>
                  <a:schemeClr val="dk1"/>
                </a:solidFill>
                <a:latin typeface="Calibri"/>
                <a:ea typeface="Calibri"/>
                <a:cs typeface="Calibri"/>
                <a:sym typeface="Calibri"/>
              </a:rPr>
              <a:t>Favorite fruits: strawberry, pear, plum, blueberry, blackberry, nectarine, tangerine, kiwi, cherry, peach, etc.</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dirty="0"/>
              <a:t>Say:  You all did a good job remembering why fruits are good for us and I’m excited to see you trying new fruits!</a:t>
            </a:r>
          </a:p>
          <a:p>
            <a:pPr marL="0" marR="0" lvl="0" indent="0" algn="l" rtl="0">
              <a:lnSpc>
                <a:spcPct val="100000"/>
              </a:lnSpc>
              <a:spcBef>
                <a:spcPts val="0"/>
              </a:spcBef>
              <a:spcAft>
                <a:spcPts val="0"/>
              </a:spcAft>
              <a:buClr>
                <a:schemeClr val="dk1"/>
              </a:buClr>
              <a:buSzPct val="25000"/>
              <a:buFont typeface="Calibri"/>
              <a:buNone/>
            </a:pPr>
            <a:endParaRPr dirty="0"/>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Ask: Does anyone remember what </a:t>
            </a:r>
            <a:r>
              <a:rPr lang="en-US" sz="1200" b="1" i="0" u="none" strike="noStrike" cap="none" dirty="0">
                <a:solidFill>
                  <a:schemeClr val="dk1"/>
                </a:solidFill>
                <a:latin typeface="Calibri"/>
                <a:ea typeface="Calibri"/>
                <a:cs typeface="Calibri"/>
                <a:sym typeface="Calibri"/>
              </a:rPr>
              <a:t>FUN</a:t>
            </a:r>
            <a:r>
              <a:rPr lang="en-US" sz="1200" b="0" i="0" u="none" strike="noStrike" cap="none" dirty="0">
                <a:solidFill>
                  <a:schemeClr val="dk1"/>
                </a:solidFill>
                <a:latin typeface="Calibri"/>
                <a:ea typeface="Calibri"/>
                <a:cs typeface="Calibri"/>
                <a:sym typeface="Calibri"/>
              </a:rPr>
              <a:t> Food Group we’ll be learning today?</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I’ll give you a clue, it is in the shape of a circle on the </a:t>
            </a:r>
            <a:r>
              <a:rPr lang="en-US" sz="1200" b="0" i="0" u="none" strike="noStrike" cap="none" dirty="0" err="1">
                <a:solidFill>
                  <a:schemeClr val="dk1"/>
                </a:solidFill>
                <a:latin typeface="Calibri"/>
                <a:ea typeface="Calibri"/>
                <a:cs typeface="Calibri"/>
                <a:sym typeface="Calibri"/>
              </a:rPr>
              <a:t>MyPlate</a:t>
            </a:r>
            <a:r>
              <a:rPr lang="en-US" sz="1200" b="0" i="0" u="none" strike="noStrike" cap="none" dirty="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chemeClr val="dk1"/>
              </a:buClr>
              <a:buSzPct val="25000"/>
              <a:buFont typeface="Calibri"/>
              <a:buNone/>
            </a:pPr>
            <a:r>
              <a:rPr lang="en-US" sz="1200" b="0" i="1" u="none" strike="noStrike" cap="none" dirty="0">
                <a:solidFill>
                  <a:schemeClr val="dk1"/>
                </a:solidFill>
                <a:latin typeface="Calibri"/>
                <a:ea typeface="Calibri"/>
                <a:cs typeface="Calibri"/>
                <a:sym typeface="Calibri"/>
              </a:rPr>
              <a:t>Dairy! </a:t>
            </a:r>
            <a:r>
              <a:rPr lang="en-US" sz="1200" b="0" i="0" u="none" strike="noStrike" cap="none" dirty="0">
                <a:solidFill>
                  <a:schemeClr val="dk1"/>
                </a:solidFill>
                <a:latin typeface="Calibri"/>
                <a:ea typeface="Calibri"/>
                <a:cs typeface="Calibri"/>
                <a:sym typeface="Calibri"/>
              </a:rPr>
              <a:t>(next slide)</a:t>
            </a:r>
          </a:p>
        </p:txBody>
      </p:sp>
      <p:sp>
        <p:nvSpPr>
          <p:cNvPr id="99" name="Shape 9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534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0" name="Shape 1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Say: Today we are learning about the dairy food group that has yummy foods that come from cows. (point to </a:t>
            </a:r>
            <a:r>
              <a:rPr lang="en-US" sz="1200" b="0" i="0" u="none" strike="noStrike" cap="none" dirty="0" err="1">
                <a:solidFill>
                  <a:schemeClr val="dk1"/>
                </a:solidFill>
                <a:latin typeface="Calibri"/>
                <a:ea typeface="Calibri"/>
                <a:cs typeface="Calibri"/>
                <a:sym typeface="Calibri"/>
              </a:rPr>
              <a:t>MyPlate</a:t>
            </a:r>
            <a:r>
              <a:rPr lang="en-US" sz="1200" b="0" i="0" u="none" strike="noStrike" cap="none" dirty="0">
                <a:solidFill>
                  <a:schemeClr val="dk1"/>
                </a:solidFill>
                <a:latin typeface="Calibri"/>
                <a:ea typeface="Calibri"/>
                <a:cs typeface="Calibri"/>
                <a:sym typeface="Calibri"/>
              </a:rPr>
              <a:t> dairy group)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Ask: What color is the Dairy Group? </a:t>
            </a:r>
          </a:p>
          <a:p>
            <a:pPr marL="0" marR="0" lvl="0" indent="0" algn="l" rtl="0">
              <a:spcBef>
                <a:spcPts val="0"/>
              </a:spcBef>
              <a:buSzPct val="25000"/>
              <a:buNone/>
            </a:pPr>
            <a:r>
              <a:rPr lang="en-US" sz="1200" b="0" i="1" u="none" strike="noStrike" cap="none" dirty="0">
                <a:solidFill>
                  <a:schemeClr val="dk1"/>
                </a:solidFill>
                <a:latin typeface="Calibri"/>
                <a:ea typeface="Calibri"/>
                <a:cs typeface="Calibri"/>
                <a:sym typeface="Calibri"/>
              </a:rPr>
              <a:t>Blue!</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Ask: Great job! Who would like to tell me a food you like from this group? (Prompt students with specifics as needed, such as what flavor yogurt, or foods that come from milk.)</a:t>
            </a:r>
          </a:p>
          <a:p>
            <a:pPr marL="0" marR="0" lvl="0" indent="0" algn="l" rtl="0">
              <a:spcBef>
                <a:spcPts val="0"/>
              </a:spcBef>
              <a:buSzPct val="25000"/>
              <a:buNone/>
            </a:pPr>
            <a:r>
              <a:rPr lang="en-US" sz="1200" b="0" i="1" u="none" strike="noStrike" cap="none" dirty="0">
                <a:solidFill>
                  <a:schemeClr val="dk1"/>
                </a:solidFill>
                <a:latin typeface="Calibri"/>
                <a:ea typeface="Calibri"/>
                <a:cs typeface="Calibri"/>
                <a:sym typeface="Calibri"/>
              </a:rPr>
              <a:t>yogurt, cheese, milk, etc.</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(If someone mentioned ice cream, tell them they are right but also remind the</a:t>
            </a:r>
            <a:r>
              <a:rPr lang="en-US" dirty="0"/>
              <a:t>m</a:t>
            </a:r>
            <a:r>
              <a:rPr lang="en-US" sz="1200" b="0" i="0" u="none" strike="noStrike" cap="none" dirty="0">
                <a:solidFill>
                  <a:schemeClr val="dk1"/>
                </a:solidFill>
                <a:latin typeface="Calibri"/>
                <a:ea typeface="Calibri"/>
                <a:cs typeface="Calibri"/>
                <a:sym typeface="Calibri"/>
              </a:rPr>
              <a:t> that because of added sugars and fats ice cream </a:t>
            </a:r>
            <a:r>
              <a:rPr lang="en-US" dirty="0"/>
              <a:t>is a</a:t>
            </a:r>
            <a:r>
              <a:rPr lang="en-US" sz="1200" b="0" i="0" u="none" strike="noStrike" cap="none" dirty="0">
                <a:solidFill>
                  <a:schemeClr val="dk1"/>
                </a:solidFill>
                <a:latin typeface="Calibri"/>
                <a:ea typeface="Calibri"/>
                <a:cs typeface="Calibri"/>
                <a:sym typeface="Calibri"/>
              </a:rPr>
              <a:t> special treat.)</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Ask: Does anyone know </a:t>
            </a:r>
            <a:r>
              <a:rPr lang="en-US" dirty="0"/>
              <a:t>how</a:t>
            </a:r>
            <a:r>
              <a:rPr lang="en-US" sz="1200" b="0" i="0" u="none" strike="noStrike" cap="none" dirty="0">
                <a:solidFill>
                  <a:schemeClr val="dk1"/>
                </a:solidFill>
                <a:latin typeface="Calibri"/>
                <a:ea typeface="Calibri"/>
                <a:cs typeface="Calibri"/>
                <a:sym typeface="Calibri"/>
              </a:rPr>
              <a:t> d</a:t>
            </a:r>
            <a:r>
              <a:rPr lang="en-US" dirty="0"/>
              <a:t>ai</a:t>
            </a:r>
            <a:r>
              <a:rPr lang="en-US" sz="1200" b="0" i="0" u="none" strike="noStrike" cap="none" dirty="0">
                <a:solidFill>
                  <a:schemeClr val="dk1"/>
                </a:solidFill>
                <a:latin typeface="Calibri"/>
                <a:ea typeface="Calibri"/>
                <a:cs typeface="Calibri"/>
                <a:sym typeface="Calibri"/>
              </a:rPr>
              <a:t>ry foods</a:t>
            </a:r>
            <a:r>
              <a:rPr lang="en-US" dirty="0"/>
              <a:t> help</a:t>
            </a:r>
            <a:r>
              <a:rPr lang="en-US" sz="1200" b="0" i="0" u="none" strike="noStrike" cap="none" dirty="0">
                <a:solidFill>
                  <a:schemeClr val="dk1"/>
                </a:solidFill>
                <a:latin typeface="Calibri"/>
                <a:ea typeface="Calibri"/>
                <a:cs typeface="Calibri"/>
                <a:sym typeface="Calibri"/>
              </a:rPr>
              <a:t> our bodies?</a:t>
            </a:r>
          </a:p>
          <a:p>
            <a:pPr marL="0" marR="0" lvl="0" indent="0" algn="l" rtl="0">
              <a:spcBef>
                <a:spcPts val="0"/>
              </a:spcBef>
              <a:buSzPct val="25000"/>
              <a:buNone/>
            </a:pPr>
            <a:r>
              <a:rPr lang="en-US" sz="1200" b="0" i="1" u="none" strike="noStrike" cap="none" dirty="0">
                <a:solidFill>
                  <a:schemeClr val="dk1"/>
                </a:solidFill>
                <a:latin typeface="Calibri"/>
                <a:ea typeface="Calibri"/>
                <a:cs typeface="Calibri"/>
                <a:sym typeface="Calibri"/>
              </a:rPr>
              <a:t>It helps us grow, stay healthy, and build strong bones and teeth.</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Say: Feel the bones in your arms and ribs. Do you think that is as long as your bones will get?</a:t>
            </a:r>
          </a:p>
          <a:p>
            <a:pPr marL="0" marR="0" lvl="0" indent="0" algn="l" rtl="0">
              <a:spcBef>
                <a:spcPts val="0"/>
              </a:spcBef>
              <a:buSzPct val="25000"/>
              <a:buNone/>
            </a:pPr>
            <a:r>
              <a:rPr lang="en-US" sz="1200" b="0" i="1" u="none" strike="noStrike" cap="none" dirty="0">
                <a:solidFill>
                  <a:schemeClr val="dk1"/>
                </a:solidFill>
                <a:latin typeface="Calibri"/>
                <a:ea typeface="Calibri"/>
                <a:cs typeface="Calibri"/>
                <a:sym typeface="Calibri"/>
              </a:rPr>
              <a:t>No.</a:t>
            </a:r>
          </a:p>
          <a:p>
            <a:pPr marL="0" marR="0" lvl="0" indent="0" algn="l" rtl="0">
              <a:spcBef>
                <a:spcPts val="0"/>
              </a:spcBef>
              <a:buSzPct val="25000"/>
              <a:buNone/>
            </a:pPr>
            <a:endParaRPr sz="1200" b="0" i="1"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Ask: Do any of you have all of your permanent teeth?</a:t>
            </a:r>
          </a:p>
          <a:p>
            <a:pPr marL="0" marR="0" lvl="0" indent="0" algn="l" rtl="0">
              <a:spcBef>
                <a:spcPts val="0"/>
              </a:spcBef>
              <a:buSzPct val="25000"/>
              <a:buNone/>
            </a:pPr>
            <a:r>
              <a:rPr lang="en-US" sz="1200" b="0" i="1" u="none" strike="noStrike" cap="none" dirty="0">
                <a:solidFill>
                  <a:schemeClr val="dk1"/>
                </a:solidFill>
                <a:latin typeface="Calibri"/>
                <a:ea typeface="Calibri"/>
                <a:cs typeface="Calibri"/>
                <a:sym typeface="Calibri"/>
              </a:rPr>
              <a:t>No.</a:t>
            </a:r>
          </a:p>
          <a:p>
            <a:pPr marL="0" marR="0" lvl="0" indent="0" algn="l" rtl="0">
              <a:spcBef>
                <a:spcPts val="0"/>
              </a:spcBef>
              <a:buSzPct val="25000"/>
              <a:buNone/>
            </a:pPr>
            <a:endParaRPr sz="1200" b="0" i="1"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Say: Milk and foods made from milk will help you grow strong teeth and longer, stronger bones. And milk will help you grow taller during your growing years.</a:t>
            </a:r>
          </a:p>
        </p:txBody>
      </p:sp>
      <p:sp>
        <p:nvSpPr>
          <p:cNvPr id="111" name="Shape 11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1833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3" name="Shape 12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Ask: Please open your workbooks and turn to page 20, and we’ll complete the “Delicious Dairy” activity together. Circle the all the dairy foods.</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(Go over each picture and ask different kids whether or not each food is considered dairy.)</a:t>
            </a:r>
          </a:p>
          <a:p>
            <a:pPr marL="0" marR="0" lvl="0" indent="0" algn="l" rtl="0">
              <a:spcBef>
                <a:spcPts val="0"/>
              </a:spcBef>
              <a:spcAft>
                <a:spcPts val="0"/>
              </a:spcAft>
              <a:buSzPct val="25000"/>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1" u="none" strike="noStrike" cap="none" dirty="0">
                <a:solidFill>
                  <a:schemeClr val="dk1"/>
                </a:solidFill>
                <a:latin typeface="Calibri"/>
                <a:ea typeface="Calibri"/>
                <a:cs typeface="Calibri"/>
                <a:sym typeface="Calibri"/>
              </a:rPr>
              <a:t>Ask:</a:t>
            </a:r>
            <a:r>
              <a:rPr lang="en-US" sz="1200" b="0" i="0" u="none" strike="noStrike" cap="none" dirty="0">
                <a:solidFill>
                  <a:schemeClr val="dk1"/>
                </a:solidFill>
                <a:latin typeface="Calibri"/>
                <a:ea typeface="Calibri"/>
                <a:cs typeface="Calibri"/>
                <a:sym typeface="Calibri"/>
              </a:rPr>
              <a:t> I wonder what </a:t>
            </a:r>
            <a:r>
              <a:rPr lang="en-US" sz="1200" b="0" i="0" u="none" strike="noStrike" cap="none" dirty="0" err="1">
                <a:solidFill>
                  <a:schemeClr val="dk1"/>
                </a:solidFill>
                <a:latin typeface="Calibri"/>
                <a:ea typeface="Calibri"/>
                <a:cs typeface="Calibri"/>
                <a:sym typeface="Calibri"/>
              </a:rPr>
              <a:t>Mr</a:t>
            </a:r>
            <a:r>
              <a:rPr lang="en-US" sz="1200" b="0" i="0" u="none" strike="noStrike" cap="none" dirty="0">
                <a:solidFill>
                  <a:schemeClr val="dk1"/>
                </a:solidFill>
                <a:latin typeface="Calibri"/>
                <a:ea typeface="Calibri"/>
                <a:cs typeface="Calibri"/>
                <a:sym typeface="Calibri"/>
              </a:rPr>
              <a:t>/</a:t>
            </a:r>
            <a:r>
              <a:rPr lang="en-US" sz="1200" b="0" i="0" u="none" strike="noStrike" cap="none" dirty="0" err="1">
                <a:solidFill>
                  <a:schemeClr val="dk1"/>
                </a:solidFill>
                <a:latin typeface="Calibri"/>
                <a:ea typeface="Calibri"/>
                <a:cs typeface="Calibri"/>
                <a:sym typeface="Calibri"/>
              </a:rPr>
              <a:t>Ms</a:t>
            </a:r>
            <a:r>
              <a:rPr lang="en-US" sz="1200" b="0" i="0" u="none" strike="noStrike" cap="none" dirty="0">
                <a:solidFill>
                  <a:schemeClr val="dk1"/>
                </a:solidFill>
                <a:latin typeface="Calibri"/>
                <a:ea typeface="Calibri"/>
                <a:cs typeface="Calibri"/>
                <a:sym typeface="Calibri"/>
              </a:rPr>
              <a:t> ______ favorite diary food is?</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24" name="Shape 12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2618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Say: Let’s take a closer look at how milk is made on page 21. </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Cows live on farms. Every day they eat lots of hay and drink lots of water. Their bodies turn what they eat into milk. Cows are milked at least twice a day, and the milk is stored in a big tank that keeps it cold. Milk is used to make yogurt, ice cream and cheese!</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Say: Now turn to the next page, </a:t>
            </a:r>
            <a:r>
              <a:rPr lang="en-US" dirty="0"/>
              <a:t>page 22, </a:t>
            </a:r>
            <a:r>
              <a:rPr lang="en-US" sz="1200" b="0" i="0" u="none" strike="noStrike" cap="none" dirty="0">
                <a:solidFill>
                  <a:schemeClr val="dk1"/>
                </a:solidFill>
                <a:latin typeface="Calibri"/>
                <a:ea typeface="Calibri"/>
                <a:cs typeface="Calibri"/>
                <a:sym typeface="Calibri"/>
              </a:rPr>
              <a:t>and complete the bottom checklist. Which types of cheese do you like?  </a:t>
            </a:r>
            <a:r>
              <a:rPr lang="en-US" dirty="0"/>
              <a:t>Place a check in the box beside each cheese that you like.</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(Say each cheese: American, Cheddar, Swiss, Pepper Jack, and String)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Say: On page 23, let’s complete both these activities. Calcium is found in</a:t>
            </a:r>
            <a:r>
              <a:rPr lang="en-US" dirty="0"/>
              <a:t> </a:t>
            </a:r>
            <a:r>
              <a:rPr lang="en-US" sz="1200" b="0" i="0" u="none" strike="noStrike" cap="none" dirty="0">
                <a:solidFill>
                  <a:schemeClr val="dk1"/>
                </a:solidFill>
                <a:latin typeface="Calibri"/>
                <a:ea typeface="Calibri"/>
                <a:cs typeface="Calibri"/>
                <a:sym typeface="Calibri"/>
              </a:rPr>
              <a:t>dairy foods</a:t>
            </a:r>
            <a:r>
              <a:rPr lang="en-US" dirty="0"/>
              <a:t> and</a:t>
            </a:r>
            <a:r>
              <a:rPr lang="en-US" sz="1200" b="0" i="0" u="none" strike="noStrike" cap="none" dirty="0">
                <a:solidFill>
                  <a:schemeClr val="dk1"/>
                </a:solidFill>
                <a:latin typeface="Calibri"/>
                <a:ea typeface="Calibri"/>
                <a:cs typeface="Calibri"/>
                <a:sym typeface="Calibri"/>
              </a:rPr>
              <a:t> helps us build strong teeth and bones.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(Walk students through the fill-in-the-blank sentence)</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Remember to drink more milk for CALCIUM which gives us strong BONES and TEETH.</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Say: Dairy is not only good for humans, but mice enjoy cheese as well. Help this mouse (on the bottom of the sheet) through the maze to find the cheese.</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42" name="Shape 14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5788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7" name="Shape 1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Say: Now we are going to have </a:t>
            </a:r>
            <a:r>
              <a:rPr lang="en-US" sz="1200" b="1" i="0" u="none" strike="noStrike" cap="none" dirty="0">
                <a:solidFill>
                  <a:schemeClr val="dk1"/>
                </a:solidFill>
                <a:latin typeface="Calibri"/>
                <a:ea typeface="Calibri"/>
                <a:cs typeface="Calibri"/>
                <a:sym typeface="Calibri"/>
              </a:rPr>
              <a:t>FUN</a:t>
            </a:r>
            <a:r>
              <a:rPr lang="en-US" sz="1200" b="0" i="0" u="none" strike="noStrike" cap="none" dirty="0">
                <a:solidFill>
                  <a:schemeClr val="dk1"/>
                </a:solidFill>
                <a:latin typeface="Calibri"/>
                <a:ea typeface="Calibri"/>
                <a:cs typeface="Calibri"/>
                <a:sym typeface="Calibri"/>
              </a:rPr>
              <a:t> with Food Safety!</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Lead students through a food safety activity.</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“Storing Food” </a:t>
            </a:r>
            <a:r>
              <a:rPr lang="en-US" sz="1200" b="0" i="0" u="none" strike="noStrike" cap="none" dirty="0">
                <a:solidFill>
                  <a:schemeClr val="dk1"/>
                </a:solidFill>
                <a:latin typeface="Calibri"/>
                <a:ea typeface="Calibri"/>
                <a:cs typeface="Calibri"/>
                <a:sym typeface="Calibri"/>
              </a:rPr>
              <a:t>(15-20mins)</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err="1">
                <a:solidFill>
                  <a:schemeClr val="dk1"/>
                </a:solidFill>
                <a:latin typeface="Calibri"/>
                <a:ea typeface="Calibri"/>
                <a:cs typeface="Calibri"/>
                <a:sym typeface="Calibri"/>
              </a:rPr>
              <a:t>Nasco’s</a:t>
            </a:r>
            <a:r>
              <a:rPr lang="en-US" sz="1200" b="0" i="0" u="none" strike="noStrike" cap="none" dirty="0">
                <a:solidFill>
                  <a:schemeClr val="dk1"/>
                </a:solidFill>
                <a:latin typeface="Calibri"/>
                <a:ea typeface="Calibri"/>
                <a:cs typeface="Calibri"/>
                <a:sym typeface="Calibri"/>
              </a:rPr>
              <a:t> Nutrition Cards required</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Ask questions, prompting with answers as needed.</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dirty="0"/>
              <a:t>Say:  </a:t>
            </a:r>
            <a:r>
              <a:rPr lang="en-US" sz="1200" b="0" i="0" u="none" strike="noStrike" cap="none" dirty="0">
                <a:solidFill>
                  <a:schemeClr val="dk1"/>
                </a:solidFill>
                <a:latin typeface="Calibri"/>
                <a:ea typeface="Calibri"/>
                <a:cs typeface="Calibri"/>
                <a:sym typeface="Calibri"/>
              </a:rPr>
              <a:t> We are going to talk about how to store foods at the right temperature. </a:t>
            </a:r>
          </a:p>
          <a:p>
            <a:pPr marL="0" marR="0" lvl="0" indent="0" algn="l" rtl="0">
              <a:lnSpc>
                <a:spcPct val="100000"/>
              </a:lnSpc>
              <a:spcBef>
                <a:spcPts val="0"/>
              </a:spcBef>
              <a:spcAft>
                <a:spcPts val="0"/>
              </a:spcAft>
              <a:buClr>
                <a:schemeClr val="dk1"/>
              </a:buClr>
              <a:buSzPct val="25000"/>
              <a:buFont typeface="Calibri"/>
              <a:buNone/>
            </a:pPr>
            <a:r>
              <a:rPr lang="en-US" dirty="0"/>
              <a:t>Ask:  </a:t>
            </a:r>
            <a:r>
              <a:rPr lang="en-US" sz="1200" b="0" i="0" u="none" strike="noStrike" cap="none" dirty="0">
                <a:solidFill>
                  <a:schemeClr val="dk1"/>
                </a:solidFill>
                <a:latin typeface="Calibri"/>
                <a:ea typeface="Calibri"/>
                <a:cs typeface="Calibri"/>
                <a:sym typeface="Calibri"/>
              </a:rPr>
              <a:t>Does anyone know why it is important to keep cold foods cold?</a:t>
            </a:r>
            <a:r>
              <a:rPr lang="en-US" i="1" dirty="0"/>
              <a:t>    </a:t>
            </a:r>
            <a:r>
              <a:rPr lang="en-US" sz="1200" b="0" i="1" u="none" strike="noStrike" cap="none" dirty="0">
                <a:solidFill>
                  <a:schemeClr val="dk1"/>
                </a:solidFill>
                <a:latin typeface="Calibri"/>
                <a:ea typeface="Calibri"/>
                <a:cs typeface="Calibri"/>
                <a:sym typeface="Calibri"/>
              </a:rPr>
              <a:t>So germs won’t grow and make us sick when we eat the food, and we know that being sick is </a:t>
            </a:r>
            <a:r>
              <a:rPr lang="en-US" sz="1200" b="1" i="1" u="none" strike="noStrike" cap="none" dirty="0">
                <a:solidFill>
                  <a:schemeClr val="dk1"/>
                </a:solidFill>
                <a:latin typeface="Calibri"/>
                <a:ea typeface="Calibri"/>
                <a:cs typeface="Calibri"/>
                <a:sym typeface="Calibri"/>
              </a:rPr>
              <a:t>NO FUN.</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dirty="0"/>
              <a:t>Ask:  </a:t>
            </a:r>
            <a:r>
              <a:rPr lang="en-US" sz="1200" b="0" i="0" u="none" strike="noStrike" cap="none" dirty="0">
                <a:solidFill>
                  <a:schemeClr val="dk1"/>
                </a:solidFill>
                <a:latin typeface="Calibri"/>
                <a:ea typeface="Calibri"/>
                <a:cs typeface="Calibri"/>
                <a:sym typeface="Calibri"/>
              </a:rPr>
              <a:t>Does anyone know what kind of foods have to be kept cold?</a:t>
            </a:r>
          </a:p>
          <a:p>
            <a:pPr marL="0" marR="0" lvl="0" indent="0" algn="l" rtl="0">
              <a:spcBef>
                <a:spcPts val="0"/>
              </a:spcBef>
              <a:buSzPct val="25000"/>
              <a:buNone/>
            </a:pPr>
            <a:r>
              <a:rPr lang="en-US" sz="1200" b="0" i="1" u="none" strike="noStrike" cap="none" dirty="0">
                <a:solidFill>
                  <a:schemeClr val="dk1"/>
                </a:solidFill>
                <a:latin typeface="Calibri"/>
                <a:ea typeface="Calibri"/>
                <a:cs typeface="Calibri"/>
                <a:sym typeface="Calibri"/>
              </a:rPr>
              <a:t>Milk, eggs, and meats.</a:t>
            </a:r>
          </a:p>
          <a:p>
            <a:pPr marL="0" marR="0" lvl="0" indent="0" algn="l" rtl="0">
              <a:spcBef>
                <a:spcPts val="0"/>
              </a:spcBef>
              <a:buClr>
                <a:schemeClr val="dk1"/>
              </a:buClr>
              <a:buSzPct val="250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Arial"/>
              <a:buNone/>
            </a:pPr>
            <a:r>
              <a:rPr lang="en-US" dirty="0"/>
              <a:t>Say:  </a:t>
            </a:r>
            <a:r>
              <a:rPr lang="en-US" sz="1200" b="0" i="0" u="none" strike="noStrike" cap="none" dirty="0">
                <a:solidFill>
                  <a:schemeClr val="dk1"/>
                </a:solidFill>
                <a:latin typeface="Calibri"/>
                <a:ea typeface="Calibri"/>
                <a:cs typeface="Calibri"/>
                <a:sym typeface="Calibri"/>
              </a:rPr>
              <a:t>Some other foods need to be kept cold too. If food is cold when we buy it, it needs to stay cold.</a:t>
            </a:r>
            <a:r>
              <a:rPr lang="en-US" dirty="0"/>
              <a:t> </a:t>
            </a:r>
          </a:p>
          <a:p>
            <a:pPr marL="0" marR="0" lvl="0" indent="0" algn="l" rtl="0">
              <a:spcBef>
                <a:spcPts val="0"/>
              </a:spcBef>
              <a:buClr>
                <a:schemeClr val="dk1"/>
              </a:buClr>
              <a:buSzPct val="25000"/>
              <a:buFont typeface="Arial"/>
              <a:buNone/>
            </a:pPr>
            <a:r>
              <a:rPr lang="en-US" dirty="0"/>
              <a:t>Ask:  Who can tell me a cold food that we may buy at the store?</a:t>
            </a:r>
            <a:r>
              <a:rPr lang="en-US" i="1" dirty="0"/>
              <a:t>  Yogurt, </a:t>
            </a:r>
            <a:r>
              <a:rPr lang="en-US" i="1" dirty="0" err="1"/>
              <a:t>etc</a:t>
            </a:r>
            <a:endParaRPr lang="en-US" i="1" dirty="0"/>
          </a:p>
          <a:p>
            <a:pPr marL="0" marR="0" lvl="0" indent="0" algn="l" rtl="0">
              <a:spcBef>
                <a:spcPts val="0"/>
              </a:spcBef>
              <a:buClr>
                <a:schemeClr val="dk1"/>
              </a:buClr>
              <a:buSzPct val="25000"/>
              <a:buFont typeface="Arial"/>
              <a:buNone/>
            </a:pPr>
            <a:endParaRPr i="1" dirty="0"/>
          </a:p>
          <a:p>
            <a:pPr marL="0" marR="0" lvl="0" indent="0" algn="l" rtl="0">
              <a:spcBef>
                <a:spcPts val="0"/>
              </a:spcBef>
              <a:buClr>
                <a:schemeClr val="dk1"/>
              </a:buClr>
              <a:buSzPct val="25000"/>
              <a:buFont typeface="Arial"/>
              <a:buNone/>
            </a:pPr>
            <a:r>
              <a:rPr lang="en-US" dirty="0"/>
              <a:t>Say:  </a:t>
            </a:r>
            <a:r>
              <a:rPr lang="en-US" sz="1200" b="0" i="0" u="none" strike="noStrike" cap="none" dirty="0">
                <a:solidFill>
                  <a:schemeClr val="dk1"/>
                </a:solidFill>
                <a:latin typeface="Calibri"/>
                <a:ea typeface="Calibri"/>
                <a:cs typeface="Calibri"/>
                <a:sym typeface="Calibri"/>
              </a:rPr>
              <a:t>Some foods are stored in the refrigerator, and some foods are stored in the freezer. </a:t>
            </a:r>
          </a:p>
          <a:p>
            <a:pPr marL="0" marR="0" lvl="0" indent="0" algn="l" rtl="0">
              <a:spcBef>
                <a:spcPts val="0"/>
              </a:spcBef>
              <a:buClr>
                <a:schemeClr val="dk1"/>
              </a:buClr>
              <a:buSzPct val="25000"/>
              <a:buFont typeface="Arial"/>
              <a:buNone/>
            </a:pPr>
            <a:r>
              <a:rPr lang="en-US" dirty="0"/>
              <a:t>Ask:  </a:t>
            </a:r>
            <a:r>
              <a:rPr lang="en-US" sz="1200" b="0" i="0" u="none" strike="noStrike" cap="none" dirty="0">
                <a:solidFill>
                  <a:schemeClr val="dk1"/>
                </a:solidFill>
                <a:latin typeface="Calibri"/>
                <a:ea typeface="Calibri"/>
                <a:cs typeface="Calibri"/>
                <a:sym typeface="Calibri"/>
              </a:rPr>
              <a:t>Who can name a food that must be kept in the refrigerator?</a:t>
            </a:r>
            <a:r>
              <a:rPr lang="en-US" dirty="0"/>
              <a:t>     </a:t>
            </a:r>
            <a:r>
              <a:rPr lang="en-US" sz="1200" b="0" i="1" u="none" strike="noStrike" cap="none" dirty="0">
                <a:solidFill>
                  <a:schemeClr val="dk1"/>
                </a:solidFill>
                <a:latin typeface="Calibri"/>
                <a:ea typeface="Calibri"/>
                <a:cs typeface="Calibri"/>
                <a:sym typeface="Calibri"/>
              </a:rPr>
              <a:t>Milk, </a:t>
            </a:r>
            <a:r>
              <a:rPr lang="en-US" sz="1200" b="0" i="1" u="none" strike="noStrike" cap="none" dirty="0" err="1">
                <a:solidFill>
                  <a:schemeClr val="dk1"/>
                </a:solidFill>
                <a:latin typeface="Calibri"/>
                <a:ea typeface="Calibri"/>
                <a:cs typeface="Calibri"/>
                <a:sym typeface="Calibri"/>
              </a:rPr>
              <a:t>etc</a:t>
            </a:r>
            <a:r>
              <a:rPr lang="en-US" sz="1200" b="0" i="0" u="none" strike="noStrike" cap="none" dirty="0">
                <a:solidFill>
                  <a:schemeClr val="dk1"/>
                </a:solidFill>
                <a:latin typeface="Calibri"/>
                <a:ea typeface="Calibri"/>
                <a:cs typeface="Calibri"/>
                <a:sym typeface="Calibri"/>
              </a:rPr>
              <a:t> </a:t>
            </a:r>
          </a:p>
          <a:p>
            <a:pPr marL="0" marR="0" lvl="0" indent="0" algn="l" rtl="0">
              <a:spcBef>
                <a:spcPts val="0"/>
              </a:spcBef>
              <a:buClr>
                <a:schemeClr val="dk1"/>
              </a:buClr>
              <a:buSzPct val="250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Arial"/>
              <a:buNone/>
            </a:pPr>
            <a:r>
              <a:rPr lang="en-US" dirty="0"/>
              <a:t>Ask:  </a:t>
            </a:r>
            <a:r>
              <a:rPr lang="en-US" sz="1200" b="0" i="0" u="none" strike="noStrike" cap="none" dirty="0">
                <a:solidFill>
                  <a:schemeClr val="dk1"/>
                </a:solidFill>
                <a:latin typeface="Calibri"/>
                <a:ea typeface="Calibri"/>
                <a:cs typeface="Calibri"/>
                <a:sym typeface="Calibri"/>
              </a:rPr>
              <a:t>Who can tell me a food we keep in the freezer?</a:t>
            </a:r>
            <a:r>
              <a:rPr lang="en-US" dirty="0"/>
              <a:t>   </a:t>
            </a:r>
            <a:r>
              <a:rPr lang="en-US" sz="1200" b="0" i="1" u="none" strike="noStrike" cap="none" dirty="0">
                <a:solidFill>
                  <a:schemeClr val="dk1"/>
                </a:solidFill>
                <a:latin typeface="Calibri"/>
                <a:ea typeface="Calibri"/>
                <a:cs typeface="Calibri"/>
                <a:sym typeface="Calibri"/>
              </a:rPr>
              <a:t>Ice cream, frozen veggies, etc.</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Say: Some foods are on the shelf at room temperature in the grocery store but need to be kept cold after opening, like ketchup.</a:t>
            </a:r>
          </a:p>
          <a:p>
            <a:pPr marL="0" marR="0" lvl="0" indent="0" algn="l" rtl="0">
              <a:spcBef>
                <a:spcPts val="0"/>
              </a:spcBef>
              <a:buSzPct val="25000"/>
              <a:buNone/>
            </a:pPr>
            <a:r>
              <a:rPr lang="en-US" dirty="0"/>
              <a:t>Ask:  Can you name another food that we buy at room temperature, but needs to be in the refrigerator after opening?  </a:t>
            </a:r>
            <a:r>
              <a:rPr lang="en-US" i="1" dirty="0"/>
              <a:t>Mayonnaise, mustard, pickles, etc.</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dirty="0"/>
              <a:t>Ask:  </a:t>
            </a:r>
            <a:r>
              <a:rPr lang="en-US" sz="1200" b="0" i="0" u="none" strike="noStrike" cap="none" dirty="0">
                <a:solidFill>
                  <a:schemeClr val="dk1"/>
                </a:solidFill>
                <a:latin typeface="Calibri"/>
                <a:ea typeface="Calibri"/>
                <a:cs typeface="Calibri"/>
                <a:sym typeface="Calibri"/>
              </a:rPr>
              <a:t>What do you think you need to do with the carton of milk after you pour a glass?</a:t>
            </a:r>
          </a:p>
          <a:p>
            <a:pPr marL="0" marR="0" lvl="0" indent="0" algn="l" rtl="0">
              <a:spcBef>
                <a:spcPts val="0"/>
              </a:spcBef>
              <a:buSzPct val="25000"/>
              <a:buNone/>
            </a:pPr>
            <a:r>
              <a:rPr lang="en-US" sz="1200" b="0" i="1" u="none" strike="noStrike" cap="none" dirty="0">
                <a:solidFill>
                  <a:schemeClr val="dk1"/>
                </a:solidFill>
                <a:latin typeface="Calibri"/>
                <a:ea typeface="Calibri"/>
                <a:cs typeface="Calibri"/>
                <a:sym typeface="Calibri"/>
              </a:rPr>
              <a:t>Put it back in the refrigerator.</a:t>
            </a:r>
          </a:p>
          <a:p>
            <a:pPr marL="0" marR="0" lvl="0" indent="0" algn="l" rtl="0">
              <a:spcBef>
                <a:spcPts val="0"/>
              </a:spcBef>
              <a:buSzPct val="25000"/>
              <a:buNone/>
            </a:pPr>
            <a:endParaRPr sz="1200" b="0" i="1"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Say: Great job! Now let’s practice. </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(Pass out food cards to students</a:t>
            </a:r>
            <a:r>
              <a:rPr lang="en-US" dirty="0"/>
              <a:t>)</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Ask:  Place the food card in the appropriate place – refrigerator, freezer or cabinet. </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(Select an area/desk that represents refrigerator, freezer or cabinet)</a:t>
            </a:r>
          </a:p>
          <a:p>
            <a:pPr marL="0" marR="0" lvl="0" indent="0" algn="l" rtl="0">
              <a:spcBef>
                <a:spcPts val="0"/>
              </a:spcBef>
              <a:buSzPct val="25000"/>
              <a:buNone/>
            </a:pPr>
            <a:endParaRPr dirty="0"/>
          </a:p>
          <a:p>
            <a:pPr marL="0" marR="0" lvl="0" indent="0" algn="l" rtl="0">
              <a:spcBef>
                <a:spcPts val="0"/>
              </a:spcBef>
              <a:buSzPct val="25000"/>
              <a:buNone/>
            </a:pPr>
            <a:r>
              <a:rPr lang="en-US" dirty="0"/>
              <a:t>Say:  We had a lot of </a:t>
            </a:r>
            <a:r>
              <a:rPr lang="en-US" b="1" dirty="0"/>
              <a:t>FUN</a:t>
            </a:r>
            <a:r>
              <a:rPr lang="en-US" dirty="0"/>
              <a:t> putting our food in the right place for storage!</a:t>
            </a:r>
          </a:p>
        </p:txBody>
      </p:sp>
      <p:sp>
        <p:nvSpPr>
          <p:cNvPr id="158" name="Shape 15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4823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6" name="Shape 17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Say:  Let’s have some </a:t>
            </a:r>
            <a:r>
              <a:rPr lang="en-US" sz="1200" b="1" i="1" u="none" strike="noStrike" cap="none" dirty="0">
                <a:solidFill>
                  <a:schemeClr val="dk1"/>
                </a:solidFill>
                <a:latin typeface="Calibri"/>
                <a:ea typeface="Calibri"/>
                <a:cs typeface="Calibri"/>
                <a:sym typeface="Calibri"/>
              </a:rPr>
              <a:t>FUN </a:t>
            </a:r>
            <a:r>
              <a:rPr lang="en-US" sz="1200" b="0" i="0" u="none" strike="noStrike" cap="none" dirty="0">
                <a:solidFill>
                  <a:schemeClr val="dk1"/>
                </a:solidFill>
                <a:latin typeface="Calibri"/>
                <a:ea typeface="Calibri"/>
                <a:cs typeface="Calibri"/>
                <a:sym typeface="Calibri"/>
              </a:rPr>
              <a:t>being active together!  Everybody stand up…we’re going to move our bodies for a few minutes.</a:t>
            </a:r>
          </a:p>
          <a:p>
            <a:pPr marL="0" marR="0" lvl="0" indent="0" algn="l" rtl="0">
              <a:lnSpc>
                <a:spcPct val="100000"/>
              </a:lnSpc>
              <a:spcBef>
                <a:spcPts val="0"/>
              </a:spcBef>
              <a:spcAft>
                <a:spcPts val="0"/>
              </a:spcAft>
              <a:buClr>
                <a:schemeClr val="dk1"/>
              </a:buClr>
              <a:buSzPct val="25000"/>
              <a:buFont typeface="Calibri"/>
              <a:buNone/>
            </a:pP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Lead students through physical activities; “Milk Moves” (below) or “Instant Replay” (below)</a:t>
            </a:r>
          </a:p>
          <a:p>
            <a:pPr marL="0" marR="0" lvl="0" indent="0" algn="l" rtl="0">
              <a:lnSpc>
                <a:spcPct val="100000"/>
              </a:lnSpc>
              <a:spcBef>
                <a:spcPts val="0"/>
              </a:spcBef>
              <a:spcAft>
                <a:spcPts val="0"/>
              </a:spcAft>
              <a:buClr>
                <a:schemeClr val="dk1"/>
              </a:buClr>
              <a:buSzPct val="25000"/>
              <a:buFont typeface="Calibri"/>
              <a:buNone/>
            </a:pP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“Milk moves” </a:t>
            </a:r>
            <a:r>
              <a:rPr lang="en-US" sz="1200" b="0" i="0" u="none" strike="noStrike" cap="none" dirty="0">
                <a:solidFill>
                  <a:schemeClr val="dk1"/>
                </a:solidFill>
                <a:latin typeface="Calibri"/>
                <a:ea typeface="Calibri"/>
                <a:cs typeface="Calibri"/>
                <a:sym typeface="Calibri"/>
              </a:rPr>
              <a:t>(5-10mins)</a:t>
            </a:r>
          </a:p>
          <a:p>
            <a:pPr marR="0" lvl="0" algn="l" rtl="0">
              <a:lnSpc>
                <a:spcPct val="100000"/>
              </a:lnSpc>
              <a:spcBef>
                <a:spcPts val="0"/>
              </a:spcBef>
              <a:spcAft>
                <a:spcPts val="0"/>
              </a:spcAft>
              <a:buNone/>
            </a:pPr>
            <a:r>
              <a:rPr lang="en-US" sz="1200" b="0" i="0" u="none" strike="noStrike" cap="none" dirty="0">
                <a:solidFill>
                  <a:schemeClr val="dk1"/>
                </a:solidFill>
                <a:latin typeface="Calibri"/>
                <a:ea typeface="Calibri"/>
                <a:cs typeface="Calibri"/>
                <a:sym typeface="Calibri"/>
              </a:rPr>
              <a:t>Say: So far we have talked about two different kinds of </a:t>
            </a:r>
            <a:r>
              <a:rPr lang="en-US" sz="1200" b="1" i="0" u="none" strike="noStrike" cap="none" dirty="0">
                <a:solidFill>
                  <a:schemeClr val="dk1"/>
                </a:solidFill>
                <a:latin typeface="Calibri"/>
                <a:ea typeface="Calibri"/>
                <a:cs typeface="Calibri"/>
                <a:sym typeface="Calibri"/>
              </a:rPr>
              <a:t>FUN</a:t>
            </a:r>
            <a:r>
              <a:rPr lang="en-US" sz="1200" b="0" i="0" u="none" strike="noStrike" cap="none" dirty="0">
                <a:solidFill>
                  <a:schemeClr val="dk1"/>
                </a:solidFill>
                <a:latin typeface="Calibri"/>
                <a:ea typeface="Calibri"/>
                <a:cs typeface="Calibri"/>
                <a:sym typeface="Calibri"/>
              </a:rPr>
              <a:t> activities, 1. muscle strengthening that stretches our muscles and 2. aerobic that makes our hearts beat faster.</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Say: Today we are doing another kind of activity, the kind that we do when standing on our feet. This kind of activity may also stretch our muscles or make our hearts beat faster, but because we are standing on our feet, this kind of activity helps make our bones strong.</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Ask: for a volunteer to be leader.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Say: The leader will do an activity that is done standing up like walk in place, run in place, jump, hop, skip. When the leader says “milk moves,” the rest of the class joins in the same activity.</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Ask: Everyone stand and let</a:t>
            </a:r>
            <a:r>
              <a:rPr lang="en-US" dirty="0"/>
              <a:t>’</a:t>
            </a:r>
            <a:r>
              <a:rPr lang="en-US" sz="1200" b="0" i="0" u="none" strike="noStrike" cap="none" dirty="0">
                <a:solidFill>
                  <a:schemeClr val="dk1"/>
                </a:solidFill>
                <a:latin typeface="Calibri"/>
                <a:ea typeface="Calibri"/>
                <a:cs typeface="Calibri"/>
                <a:sym typeface="Calibri"/>
              </a:rPr>
              <a:t>s begin.</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dirty="0"/>
              <a:t>(</a:t>
            </a:r>
            <a:r>
              <a:rPr lang="en-US" sz="1200" b="0" i="0" u="none" strike="noStrike" cap="none" dirty="0">
                <a:solidFill>
                  <a:schemeClr val="dk1"/>
                </a:solidFill>
                <a:latin typeface="Calibri"/>
                <a:ea typeface="Calibri"/>
                <a:cs typeface="Calibri"/>
                <a:sym typeface="Calibri"/>
              </a:rPr>
              <a:t>Let the students take turns being the leader.)</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“Instant Replay” </a:t>
            </a:r>
            <a:r>
              <a:rPr lang="en-US" sz="1200" b="0" i="0" u="none" strike="noStrike" cap="none" dirty="0">
                <a:solidFill>
                  <a:schemeClr val="dk1"/>
                </a:solidFill>
                <a:latin typeface="Calibri"/>
                <a:ea typeface="Calibri"/>
                <a:cs typeface="Calibri"/>
                <a:sym typeface="Calibri"/>
              </a:rPr>
              <a:t>(15-20mins)</a:t>
            </a:r>
          </a:p>
          <a:p>
            <a:pPr marR="0" lvl="0" algn="l" rtl="0">
              <a:lnSpc>
                <a:spcPct val="100000"/>
              </a:lnSpc>
              <a:spcBef>
                <a:spcPts val="0"/>
              </a:spcBef>
              <a:spcAft>
                <a:spcPts val="0"/>
              </a:spcAft>
              <a:buNone/>
            </a:pPr>
            <a:r>
              <a:rPr lang="en-US" sz="1200" b="0" i="0" u="none" strike="noStrike" cap="none" dirty="0">
                <a:solidFill>
                  <a:schemeClr val="dk1"/>
                </a:solidFill>
                <a:latin typeface="Calibri"/>
                <a:ea typeface="Calibri"/>
                <a:cs typeface="Calibri"/>
                <a:sym typeface="Calibri"/>
              </a:rPr>
              <a:t>Say: We all need food to be healthy, and we need to move our bodies, too. We can have </a:t>
            </a:r>
            <a:r>
              <a:rPr lang="en-US" sz="1200" b="1" i="0" u="none" strike="noStrike" cap="none" dirty="0">
                <a:solidFill>
                  <a:schemeClr val="dk1"/>
                </a:solidFill>
                <a:latin typeface="Calibri"/>
                <a:ea typeface="Calibri"/>
                <a:cs typeface="Calibri"/>
                <a:sym typeface="Calibri"/>
              </a:rPr>
              <a:t>FUN</a:t>
            </a:r>
            <a:r>
              <a:rPr lang="en-US" sz="1200" b="0" i="0" u="none" strike="noStrike" cap="none" dirty="0">
                <a:solidFill>
                  <a:schemeClr val="dk1"/>
                </a:solidFill>
                <a:latin typeface="Calibri"/>
                <a:ea typeface="Calibri"/>
                <a:cs typeface="Calibri"/>
                <a:sym typeface="Calibri"/>
              </a:rPr>
              <a:t> moving our bodies each day. We should do muscle strengthening activities like stretching our muscles and, most days, do aerobic activities that make our hearts beat faster. Let’s play a replay game.</a:t>
            </a:r>
          </a:p>
          <a:p>
            <a:pPr marL="76200" marR="0" lvl="0" indent="-76200" algn="l" rtl="0">
              <a:lnSpc>
                <a:spcPct val="100000"/>
              </a:lnSpc>
              <a:spcBef>
                <a:spcPts val="0"/>
              </a:spcBef>
              <a:spcAft>
                <a:spcPts val="0"/>
              </a:spcAft>
              <a:buClr>
                <a:schemeClr val="dk1"/>
              </a:buClr>
              <a:buSzPct val="100000"/>
              <a:buFont typeface="Calibri"/>
              <a:buNone/>
            </a:pPr>
            <a:endParaRPr dirty="0"/>
          </a:p>
          <a:p>
            <a:pPr marL="0" marR="0" lvl="0" indent="-76200" algn="l" rtl="0">
              <a:lnSpc>
                <a:spcPct val="100000"/>
              </a:lnSpc>
              <a:spcBef>
                <a:spcPts val="0"/>
              </a:spcBef>
              <a:spcAft>
                <a:spcPts val="0"/>
              </a:spcAft>
              <a:buClr>
                <a:schemeClr val="dk1"/>
              </a:buClr>
              <a:buSzPct val="100000"/>
              <a:buFont typeface="Calibri"/>
              <a:buNone/>
            </a:pPr>
            <a:r>
              <a:rPr lang="en-US" dirty="0"/>
              <a:t>Instructions:</a:t>
            </a:r>
          </a:p>
          <a:p>
            <a:pPr marL="457200" marR="0" lvl="0" indent="-228600" algn="l" rtl="0">
              <a:lnSpc>
                <a:spcPct val="100000"/>
              </a:lnSpc>
              <a:spcBef>
                <a:spcPts val="0"/>
              </a:spcBef>
              <a:spcAft>
                <a:spcPts val="0"/>
              </a:spcAft>
              <a:buChar char="●"/>
            </a:pPr>
            <a:r>
              <a:rPr lang="en-US" sz="1200" b="0" i="0" u="none" strike="noStrike" cap="none" dirty="0">
                <a:solidFill>
                  <a:schemeClr val="dk1"/>
                </a:solidFill>
                <a:latin typeface="Calibri"/>
                <a:ea typeface="Calibri"/>
                <a:cs typeface="Calibri"/>
                <a:sym typeface="Calibri"/>
              </a:rPr>
              <a:t>Pair </a:t>
            </a:r>
            <a:r>
              <a:rPr lang="en-US" dirty="0"/>
              <a:t>students </a:t>
            </a:r>
            <a:r>
              <a:rPr lang="en-US" sz="1200" b="0" i="0" u="none" strike="noStrike" cap="none" dirty="0">
                <a:solidFill>
                  <a:schemeClr val="dk1"/>
                </a:solidFill>
                <a:latin typeface="Calibri"/>
                <a:ea typeface="Calibri"/>
                <a:cs typeface="Calibri"/>
                <a:sym typeface="Calibri"/>
              </a:rPr>
              <a:t>into groups of two and three. (If desired, students can count off by saying: milk, cheese, yogurt, or other Dairy Group food names.)</a:t>
            </a:r>
          </a:p>
          <a:p>
            <a:pPr marL="457200" marR="0" lvl="0" indent="-228600" algn="l" rtl="0">
              <a:lnSpc>
                <a:spcPct val="100000"/>
              </a:lnSpc>
              <a:spcBef>
                <a:spcPts val="0"/>
              </a:spcBef>
              <a:spcAft>
                <a:spcPts val="0"/>
              </a:spcAft>
              <a:buChar char="●"/>
            </a:pPr>
            <a:r>
              <a:rPr lang="en-US" dirty="0"/>
              <a:t>Each</a:t>
            </a:r>
            <a:r>
              <a:rPr lang="en-US" sz="1200" b="0" i="0" u="none" strike="noStrike" cap="none" dirty="0">
                <a:solidFill>
                  <a:schemeClr val="dk1"/>
                </a:solidFill>
                <a:latin typeface="Calibri"/>
                <a:ea typeface="Calibri"/>
                <a:cs typeface="Calibri"/>
                <a:sym typeface="Calibri"/>
              </a:rPr>
              <a:t> group should make up an exercise (jump, hop, skip, dance, walk in place, etc.) that will be demonstrated to the whole class. Keep in mind the physical space that is av</a:t>
            </a:r>
            <a:r>
              <a:rPr lang="en-US" dirty="0"/>
              <a:t>ailable.  </a:t>
            </a:r>
            <a:r>
              <a:rPr lang="en-US" sz="1200" b="0" i="0" u="none" strike="noStrike" cap="none" dirty="0">
                <a:solidFill>
                  <a:schemeClr val="dk1"/>
                </a:solidFill>
                <a:latin typeface="Calibri"/>
                <a:ea typeface="Calibri"/>
                <a:cs typeface="Calibri"/>
                <a:sym typeface="Calibri"/>
              </a:rPr>
              <a:t>When asked, each group will come to the front of the class to demonstrate their activity.</a:t>
            </a:r>
          </a:p>
          <a:p>
            <a:pPr marL="457200" marR="0" lvl="0" indent="-304800" algn="l" rtl="0">
              <a:lnSpc>
                <a:spcPct val="100000"/>
              </a:lnSpc>
              <a:spcBef>
                <a:spcPts val="0"/>
              </a:spcBef>
              <a:spcAft>
                <a:spcPts val="0"/>
              </a:spcAft>
              <a:buClr>
                <a:schemeClr val="dk1"/>
              </a:buClr>
              <a:buSzPct val="100000"/>
              <a:buFont typeface="Calibri"/>
              <a:buChar char="●"/>
            </a:pPr>
            <a:r>
              <a:rPr lang="en-US" sz="1200" b="0" i="0" u="none" strike="noStrike" cap="none" dirty="0">
                <a:solidFill>
                  <a:schemeClr val="dk1"/>
                </a:solidFill>
                <a:latin typeface="Calibri"/>
                <a:ea typeface="Calibri"/>
                <a:cs typeface="Calibri"/>
                <a:sym typeface="Calibri"/>
              </a:rPr>
              <a:t>After each team demonstrates their exercise, team members shout “INSTANT REPLAY!” Everyone else will then perform the exercise </a:t>
            </a:r>
            <a:r>
              <a:rPr lang="en-US" dirty="0"/>
              <a:t>beside</a:t>
            </a:r>
            <a:r>
              <a:rPr lang="en-US" sz="1200" b="0" i="0" u="none" strike="noStrike" cap="none" dirty="0">
                <a:solidFill>
                  <a:schemeClr val="dk1"/>
                </a:solidFill>
                <a:latin typeface="Calibri"/>
                <a:ea typeface="Calibri"/>
                <a:cs typeface="Calibri"/>
                <a:sym typeface="Calibri"/>
              </a:rPr>
              <a:t> their desk.</a:t>
            </a:r>
          </a:p>
          <a:p>
            <a:pPr marL="457200" marR="0" lvl="0" indent="-304800" algn="l" rtl="0">
              <a:lnSpc>
                <a:spcPct val="100000"/>
              </a:lnSpc>
              <a:spcBef>
                <a:spcPts val="0"/>
              </a:spcBef>
              <a:spcAft>
                <a:spcPts val="0"/>
              </a:spcAft>
              <a:buClr>
                <a:schemeClr val="dk1"/>
              </a:buClr>
              <a:buSzPct val="100000"/>
              <a:buFont typeface="Calibri"/>
              <a:buChar char="●"/>
            </a:pPr>
            <a:r>
              <a:rPr lang="en-US" sz="1200" b="0" i="0" u="none" strike="noStrike" cap="none" dirty="0">
                <a:solidFill>
                  <a:schemeClr val="dk1"/>
                </a:solidFill>
                <a:latin typeface="Calibri"/>
                <a:ea typeface="Calibri"/>
                <a:cs typeface="Calibri"/>
                <a:sym typeface="Calibri"/>
              </a:rPr>
              <a:t>Continue the activity until all teams have demonstrated at the front of the class</a:t>
            </a:r>
            <a:r>
              <a:rPr lang="en-US" dirty="0"/>
              <a:t>.</a:t>
            </a:r>
          </a:p>
          <a:p>
            <a:pPr marR="0" lvl="0" algn="l" rtl="0">
              <a:lnSpc>
                <a:spcPct val="100000"/>
              </a:lnSpc>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77" name="Shape 17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4869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0" name="Shape 19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1" u="none" strike="noStrike" cap="none" dirty="0">
                <a:solidFill>
                  <a:schemeClr val="dk1"/>
                </a:solidFill>
                <a:latin typeface="Calibri"/>
                <a:ea typeface="Calibri"/>
                <a:cs typeface="Calibri"/>
                <a:sym typeface="Calibri"/>
              </a:rPr>
              <a:t>PA Note:  Hide this slide if you are not doing a food tasting</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Suggested food tasting for this lesson is Fruit Smoothies with yogurt– recipe found on page 24.  If not doing a food tasting, review the recipe with the students and encourage them to make it at home when they take their book home at the end of the series of lessons.</a:t>
            </a:r>
          </a:p>
        </p:txBody>
      </p:sp>
      <p:sp>
        <p:nvSpPr>
          <p:cNvPr id="191" name="Shape 19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2282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5" name="Shape 20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Ask: Who can remind me what dairy can do for our bodies?</a:t>
            </a:r>
          </a:p>
          <a:p>
            <a:pPr marL="0" marR="0" lvl="0" indent="0" algn="l" rtl="0">
              <a:lnSpc>
                <a:spcPct val="100000"/>
              </a:lnSpc>
              <a:spcBef>
                <a:spcPts val="0"/>
              </a:spcBef>
              <a:spcAft>
                <a:spcPts val="0"/>
              </a:spcAft>
              <a:buClr>
                <a:schemeClr val="dk1"/>
              </a:buClr>
              <a:buSzPct val="25000"/>
              <a:buFont typeface="Calibri"/>
              <a:buNone/>
            </a:pPr>
            <a:r>
              <a:rPr lang="en-US" sz="1200" b="0" i="1" u="none" strike="noStrike" cap="none" dirty="0">
                <a:solidFill>
                  <a:schemeClr val="dk1"/>
                </a:solidFill>
                <a:latin typeface="Calibri"/>
                <a:ea typeface="Calibri"/>
                <a:cs typeface="Calibri"/>
                <a:sym typeface="Calibri"/>
              </a:rPr>
              <a:t>It helps us grow, stay healthy, and build strong bones and teeth.</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06" name="Shape 20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3968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
        <p:nvSpPr>
          <p:cNvPr id="22" name="Shape 2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 name="Shape 27"/>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3" name="Shape 33"/>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4" name="Shape 3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6" name="Shape 46"/>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B8C46D"/>
            </a:gs>
            <a:gs pos="12000">
              <a:srgbClr val="B8C46D"/>
            </a:gs>
            <a:gs pos="60000">
              <a:srgbClr val="B8C46D"/>
            </a:gs>
            <a:gs pos="100000">
              <a:srgbClr val="B8C46D"/>
            </a:gs>
          </a:gsLst>
          <a:lin ang="0" scaled="0"/>
        </a:gra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jp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jp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8"/>
        <p:cNvGrpSpPr/>
        <p:nvPr/>
      </p:nvGrpSpPr>
      <p:grpSpPr>
        <a:xfrm>
          <a:off x="0" y="0"/>
          <a:ext cx="0" cy="0"/>
          <a:chOff x="0" y="0"/>
          <a:chExt cx="0" cy="0"/>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0221" y="800056"/>
            <a:ext cx="5379014" cy="4610090"/>
          </a:xfrm>
          <a:prstGeom prst="rect">
            <a:avLst/>
          </a:prstGeom>
        </p:spPr>
      </p:pic>
      <p:sp>
        <p:nvSpPr>
          <p:cNvPr id="16" name="Rectangle 18">
            <a:extLst>
              <a:ext uri="{FF2B5EF4-FFF2-40B4-BE49-F238E27FC236}">
                <a16:creationId xmlns:a16="http://schemas.microsoft.com/office/drawing/2014/main" id="{16F397D3-FA3B-384D-9F26-78C83367B179}"/>
              </a:ext>
            </a:extLst>
          </p:cNvPr>
          <p:cNvSpPr>
            <a:spLocks noChangeArrowheads="1"/>
          </p:cNvSpPr>
          <p:nvPr/>
        </p:nvSpPr>
        <p:spPr bwMode="auto">
          <a:xfrm>
            <a:off x="0" y="5830612"/>
            <a:ext cx="9144000" cy="10273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cxnSp>
        <p:nvCxnSpPr>
          <p:cNvPr id="17" name="Straight Connector 16">
            <a:extLst>
              <a:ext uri="{FF2B5EF4-FFF2-40B4-BE49-F238E27FC236}">
                <a16:creationId xmlns:a16="http://schemas.microsoft.com/office/drawing/2014/main" id="{4BC5A879-CF25-4446-9034-2C460C3802CB}"/>
              </a:ext>
            </a:extLst>
          </p:cNvPr>
          <p:cNvCxnSpPr/>
          <p:nvPr/>
        </p:nvCxnSpPr>
        <p:spPr>
          <a:xfrm>
            <a:off x="0" y="5830612"/>
            <a:ext cx="9144000" cy="1588"/>
          </a:xfrm>
          <a:prstGeom prst="line">
            <a:avLst/>
          </a:prstGeom>
          <a:ln>
            <a:solidFill>
              <a:srgbClr val="008B44"/>
            </a:solidFill>
          </a:ln>
        </p:spPr>
        <p:style>
          <a:lnRef idx="2">
            <a:schemeClr val="accent1"/>
          </a:lnRef>
          <a:fillRef idx="0">
            <a:schemeClr val="accent1"/>
          </a:fillRef>
          <a:effectRef idx="1">
            <a:schemeClr val="accent1"/>
          </a:effectRef>
          <a:fontRef idx="minor">
            <a:schemeClr val="tx1"/>
          </a:fontRef>
        </p:style>
      </p:cxnSp>
      <p:pic>
        <p:nvPicPr>
          <p:cNvPr id="18" name="Picture 17" descr="ESMM_logo-rgb.png">
            <a:extLst>
              <a:ext uri="{FF2B5EF4-FFF2-40B4-BE49-F238E27FC236}">
                <a16:creationId xmlns:a16="http://schemas.microsoft.com/office/drawing/2014/main" id="{1C4529F0-2363-2F43-B27F-A85B142FB14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77200" y="6236208"/>
            <a:ext cx="789864" cy="393192"/>
          </a:xfrm>
          <a:prstGeom prst="rect">
            <a:avLst/>
          </a:prstGeom>
        </p:spPr>
      </p:pic>
      <p:pic>
        <p:nvPicPr>
          <p:cNvPr id="19" name="Picture 18">
            <a:extLst>
              <a:ext uri="{FF2B5EF4-FFF2-40B4-BE49-F238E27FC236}">
                <a16:creationId xmlns:a16="http://schemas.microsoft.com/office/drawing/2014/main" id="{1DCE66F4-04A7-5C4F-BE93-E1B77E51A0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4056" y="6292656"/>
            <a:ext cx="1468733" cy="286720"/>
          </a:xfrm>
          <a:prstGeom prst="rect">
            <a:avLst/>
          </a:prstGeom>
        </p:spPr>
      </p:pic>
      <p:pic>
        <p:nvPicPr>
          <p:cNvPr id="20" name="Picture 19">
            <a:extLst>
              <a:ext uri="{FF2B5EF4-FFF2-40B4-BE49-F238E27FC236}">
                <a16:creationId xmlns:a16="http://schemas.microsoft.com/office/drawing/2014/main" id="{68C44F68-0AF6-A642-93C7-09E89F019C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1037" y="6282246"/>
            <a:ext cx="1164203" cy="297130"/>
          </a:xfrm>
          <a:prstGeom prst="rect">
            <a:avLst/>
          </a:prstGeom>
        </p:spPr>
      </p:pic>
      <p:pic>
        <p:nvPicPr>
          <p:cNvPr id="21" name="Picture 20">
            <a:extLst>
              <a:ext uri="{FF2B5EF4-FFF2-40B4-BE49-F238E27FC236}">
                <a16:creationId xmlns:a16="http://schemas.microsoft.com/office/drawing/2014/main" id="{781CD3AD-23E4-8A4D-9ED3-C3DD0140880C}"/>
              </a:ext>
            </a:extLst>
          </p:cNvPr>
          <p:cNvPicPr>
            <a:picLocks noChangeAspect="1"/>
          </p:cNvPicPr>
          <p:nvPr/>
        </p:nvPicPr>
        <p:blipFill>
          <a:blip r:embed="rId8"/>
          <a:stretch>
            <a:fillRect/>
          </a:stretch>
        </p:blipFill>
        <p:spPr>
          <a:xfrm>
            <a:off x="406104" y="5924550"/>
            <a:ext cx="1156040" cy="8191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21"/>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1632" y="1106357"/>
            <a:ext cx="4988237" cy="457255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1312" y="5401461"/>
            <a:ext cx="1547163" cy="132599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34"/>
        <p:cNvGrpSpPr/>
        <p:nvPr/>
      </p:nvGrpSpPr>
      <p:grpSpPr>
        <a:xfrm>
          <a:off x="0" y="0"/>
          <a:ext cx="0" cy="0"/>
          <a:chOff x="0" y="0"/>
          <a:chExt cx="0" cy="0"/>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0221" y="800056"/>
            <a:ext cx="5379014" cy="4610090"/>
          </a:xfrm>
          <a:prstGeom prst="rect">
            <a:avLst/>
          </a:prstGeom>
        </p:spPr>
      </p:pic>
      <p:sp>
        <p:nvSpPr>
          <p:cNvPr id="16" name="Rectangle 18">
            <a:extLst>
              <a:ext uri="{FF2B5EF4-FFF2-40B4-BE49-F238E27FC236}">
                <a16:creationId xmlns:a16="http://schemas.microsoft.com/office/drawing/2014/main" id="{0E00164C-7F69-D647-9D8E-69A6B9BDF471}"/>
              </a:ext>
            </a:extLst>
          </p:cNvPr>
          <p:cNvSpPr>
            <a:spLocks noChangeArrowheads="1"/>
          </p:cNvSpPr>
          <p:nvPr/>
        </p:nvSpPr>
        <p:spPr bwMode="auto">
          <a:xfrm>
            <a:off x="0" y="5830612"/>
            <a:ext cx="9144000" cy="10273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cxnSp>
        <p:nvCxnSpPr>
          <p:cNvPr id="17" name="Straight Connector 16">
            <a:extLst>
              <a:ext uri="{FF2B5EF4-FFF2-40B4-BE49-F238E27FC236}">
                <a16:creationId xmlns:a16="http://schemas.microsoft.com/office/drawing/2014/main" id="{982DB0A7-B3F6-3643-BE53-9555323E4CEF}"/>
              </a:ext>
            </a:extLst>
          </p:cNvPr>
          <p:cNvCxnSpPr/>
          <p:nvPr/>
        </p:nvCxnSpPr>
        <p:spPr>
          <a:xfrm>
            <a:off x="0" y="5830612"/>
            <a:ext cx="9144000" cy="1588"/>
          </a:xfrm>
          <a:prstGeom prst="line">
            <a:avLst/>
          </a:prstGeom>
          <a:ln>
            <a:solidFill>
              <a:srgbClr val="008B44"/>
            </a:solidFill>
          </a:ln>
        </p:spPr>
        <p:style>
          <a:lnRef idx="2">
            <a:schemeClr val="accent1"/>
          </a:lnRef>
          <a:fillRef idx="0">
            <a:schemeClr val="accent1"/>
          </a:fillRef>
          <a:effectRef idx="1">
            <a:schemeClr val="accent1"/>
          </a:effectRef>
          <a:fontRef idx="minor">
            <a:schemeClr val="tx1"/>
          </a:fontRef>
        </p:style>
      </p:cxnSp>
      <p:pic>
        <p:nvPicPr>
          <p:cNvPr id="18" name="Picture 17" descr="ESMM_logo-rgb.png">
            <a:extLst>
              <a:ext uri="{FF2B5EF4-FFF2-40B4-BE49-F238E27FC236}">
                <a16:creationId xmlns:a16="http://schemas.microsoft.com/office/drawing/2014/main" id="{DE7FE3F9-1133-664F-8A10-34B9BF512BF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77200" y="6236208"/>
            <a:ext cx="789864" cy="393192"/>
          </a:xfrm>
          <a:prstGeom prst="rect">
            <a:avLst/>
          </a:prstGeom>
        </p:spPr>
      </p:pic>
      <p:pic>
        <p:nvPicPr>
          <p:cNvPr id="19" name="Picture 18">
            <a:extLst>
              <a:ext uri="{FF2B5EF4-FFF2-40B4-BE49-F238E27FC236}">
                <a16:creationId xmlns:a16="http://schemas.microsoft.com/office/drawing/2014/main" id="{63A7DE48-2E5F-D94F-8C10-D583C5FC0E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4056" y="6292656"/>
            <a:ext cx="1468733" cy="286720"/>
          </a:xfrm>
          <a:prstGeom prst="rect">
            <a:avLst/>
          </a:prstGeom>
        </p:spPr>
      </p:pic>
      <p:pic>
        <p:nvPicPr>
          <p:cNvPr id="20" name="Picture 19">
            <a:extLst>
              <a:ext uri="{FF2B5EF4-FFF2-40B4-BE49-F238E27FC236}">
                <a16:creationId xmlns:a16="http://schemas.microsoft.com/office/drawing/2014/main" id="{E9EC28B9-7647-2946-AAA0-58C0B04352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1037" y="6282246"/>
            <a:ext cx="1164203" cy="297130"/>
          </a:xfrm>
          <a:prstGeom prst="rect">
            <a:avLst/>
          </a:prstGeom>
        </p:spPr>
      </p:pic>
      <p:pic>
        <p:nvPicPr>
          <p:cNvPr id="21" name="Picture 20">
            <a:extLst>
              <a:ext uri="{FF2B5EF4-FFF2-40B4-BE49-F238E27FC236}">
                <a16:creationId xmlns:a16="http://schemas.microsoft.com/office/drawing/2014/main" id="{BCCF8732-3FF9-7A4F-877B-F2163DDAD2AC}"/>
              </a:ext>
            </a:extLst>
          </p:cNvPr>
          <p:cNvPicPr>
            <a:picLocks noChangeAspect="1"/>
          </p:cNvPicPr>
          <p:nvPr/>
        </p:nvPicPr>
        <p:blipFill>
          <a:blip r:embed="rId8"/>
          <a:stretch>
            <a:fillRect/>
          </a:stretch>
        </p:blipFill>
        <p:spPr>
          <a:xfrm>
            <a:off x="406104" y="5924550"/>
            <a:ext cx="1156040" cy="8191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0"/>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0136" y="787384"/>
            <a:ext cx="5427781" cy="497546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1312" y="5401461"/>
            <a:ext cx="1547163" cy="132599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8BC6A">
            <a:alpha val="0"/>
          </a:srgbClr>
        </a:solidFill>
        <a:effectLst/>
      </p:bgPr>
    </p:bg>
    <p:spTree>
      <p:nvGrpSpPr>
        <p:cNvPr id="1" name="Shape 112"/>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888" y="1636643"/>
            <a:ext cx="4753050" cy="4356962"/>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7619"/>
            <a:ext cx="9144000" cy="1542288"/>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1312" y="5401461"/>
            <a:ext cx="1547163" cy="132599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8BC6A">
            <a:alpha val="0"/>
          </a:srgbClr>
        </a:solidFill>
        <a:effectLst/>
      </p:bgPr>
    </p:bg>
    <p:spTree>
      <p:nvGrpSpPr>
        <p:cNvPr id="1" name="Shape 125"/>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370" y="1707548"/>
            <a:ext cx="6784560" cy="4012748"/>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7619"/>
            <a:ext cx="9144000" cy="1542288"/>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1312" y="5401461"/>
            <a:ext cx="1547163" cy="132599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8BC6A">
            <a:alpha val="0"/>
          </a:srgbClr>
        </a:solidFill>
        <a:effectLst/>
      </p:bgPr>
    </p:bg>
    <p:spTree>
      <p:nvGrpSpPr>
        <p:cNvPr id="1" name="Shape 143"/>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095" y="3688802"/>
            <a:ext cx="3584607" cy="2389738"/>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6523" r="13273"/>
          <a:stretch/>
        </p:blipFill>
        <p:spPr>
          <a:xfrm>
            <a:off x="7323038" y="1672820"/>
            <a:ext cx="1655437" cy="314407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3152" y="1672819"/>
            <a:ext cx="2326291" cy="2184072"/>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t="52107" r="30263"/>
          <a:stretch/>
        </p:blipFill>
        <p:spPr>
          <a:xfrm>
            <a:off x="354151" y="1672819"/>
            <a:ext cx="4149730" cy="4090417"/>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7619"/>
            <a:ext cx="9144000" cy="1542288"/>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1312" y="5401461"/>
            <a:ext cx="1547163" cy="132599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8BC6A">
            <a:alpha val="0"/>
          </a:srgbClr>
        </a:solidFill>
        <a:effectLst/>
      </p:bgPr>
    </p:bg>
    <p:spTree>
      <p:nvGrpSpPr>
        <p:cNvPr id="1" name="Shape 159"/>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8714" y="1257705"/>
            <a:ext cx="2524167" cy="5345295"/>
          </a:xfrm>
          <a:prstGeom prst="rect">
            <a:avLst/>
          </a:prstGeom>
        </p:spPr>
      </p:pic>
      <p:sp>
        <p:nvSpPr>
          <p:cNvPr id="170" name="Shape 170"/>
          <p:cNvSpPr/>
          <p:nvPr/>
        </p:nvSpPr>
        <p:spPr>
          <a:xfrm>
            <a:off x="2763172" y="2487402"/>
            <a:ext cx="2856692" cy="405747"/>
          </a:xfrm>
          <a:prstGeom prst="right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71" name="Shape 171"/>
          <p:cNvSpPr/>
          <p:nvPr/>
        </p:nvSpPr>
        <p:spPr>
          <a:xfrm>
            <a:off x="3055973" y="5321081"/>
            <a:ext cx="2563891" cy="405747"/>
          </a:xfrm>
          <a:prstGeom prst="right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72" name="Shape 172"/>
          <p:cNvSpPr/>
          <p:nvPr/>
        </p:nvSpPr>
        <p:spPr>
          <a:xfrm>
            <a:off x="4390465" y="3567770"/>
            <a:ext cx="1229399" cy="405747"/>
          </a:xfrm>
          <a:prstGeom prst="right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344"/>
            <a:ext cx="9144000" cy="154228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1312" y="5401461"/>
            <a:ext cx="1547163" cy="132599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9983" y="1185373"/>
            <a:ext cx="1553346" cy="320921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9401" y="3211703"/>
            <a:ext cx="2672741" cy="2015247"/>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1403" y="4567582"/>
            <a:ext cx="2796479" cy="188951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8BC6A">
            <a:alpha val="0"/>
          </a:srgbClr>
        </a:solidFill>
        <a:effectLst/>
      </p:bgPr>
    </p:bg>
    <p:spTree>
      <p:nvGrpSpPr>
        <p:cNvPr id="1" name="Shape 178"/>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7062" t="20764" r="48" b="895"/>
          <a:stretch/>
        </p:blipFill>
        <p:spPr>
          <a:xfrm>
            <a:off x="0" y="0"/>
            <a:ext cx="9144000" cy="5760720"/>
          </a:xfrm>
          <a:prstGeom prst="rect">
            <a:avLst/>
          </a:prstGeom>
        </p:spPr>
      </p:pic>
      <p:sp>
        <p:nvSpPr>
          <p:cNvPr id="12" name="Rectangle 11"/>
          <p:cNvSpPr/>
          <p:nvPr/>
        </p:nvSpPr>
        <p:spPr>
          <a:xfrm>
            <a:off x="0" y="5760719"/>
            <a:ext cx="9144000" cy="109728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hape 277"/>
          <p:cNvSpPr txBox="1"/>
          <p:nvPr/>
        </p:nvSpPr>
        <p:spPr>
          <a:xfrm>
            <a:off x="263800" y="5781600"/>
            <a:ext cx="6864200" cy="945859"/>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0000"/>
              </a:buClr>
              <a:buSzPct val="25000"/>
              <a:buFont typeface="Calibri"/>
              <a:buNone/>
            </a:pPr>
            <a:r>
              <a:rPr lang="en-US" sz="5400" b="1" u="none" strike="noStrike" cap="none" dirty="0">
                <a:solidFill>
                  <a:schemeClr val="bg1"/>
                </a:solidFill>
                <a:latin typeface="+mj-lt"/>
                <a:ea typeface="Arial Regular" charset="0"/>
                <a:cs typeface="Arial Regular" charset="0"/>
                <a:sym typeface="Calibri"/>
              </a:rPr>
              <a:t>LET’S GET ACTIVE!</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1312" y="5401461"/>
            <a:ext cx="1547163" cy="132599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8BC6A">
            <a:alpha val="0"/>
          </a:srgbClr>
        </a:solidFill>
        <a:effectLst/>
      </p:bgPr>
    </p:bg>
    <p:spTree>
      <p:nvGrpSpPr>
        <p:cNvPr id="1" name="Shape 192"/>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13" name="Rectangle 12"/>
          <p:cNvSpPr/>
          <p:nvPr/>
        </p:nvSpPr>
        <p:spPr>
          <a:xfrm>
            <a:off x="0" y="5760719"/>
            <a:ext cx="9144000" cy="109728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hape 277"/>
          <p:cNvSpPr txBox="1"/>
          <p:nvPr/>
        </p:nvSpPr>
        <p:spPr>
          <a:xfrm>
            <a:off x="263800" y="5781600"/>
            <a:ext cx="6864200" cy="945859"/>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0000"/>
              </a:buClr>
              <a:buSzPct val="25000"/>
              <a:buFont typeface="Calibri"/>
              <a:buNone/>
            </a:pPr>
            <a:r>
              <a:rPr lang="en-US" sz="5400" b="1" u="none" strike="noStrike" cap="none" dirty="0">
                <a:solidFill>
                  <a:schemeClr val="bg1"/>
                </a:solidFill>
                <a:latin typeface="+mj-lt"/>
                <a:ea typeface="Arial Regular" charset="0"/>
                <a:cs typeface="Arial Regular" charset="0"/>
                <a:sym typeface="Calibri"/>
              </a:rPr>
              <a:t>FOOD TASTING</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1312" y="5401461"/>
            <a:ext cx="1547163" cy="132599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8BC6A">
            <a:alpha val="0"/>
          </a:srgbClr>
        </a:solidFill>
        <a:effectLst/>
      </p:bgPr>
    </p:bg>
    <p:spTree>
      <p:nvGrpSpPr>
        <p:cNvPr id="1" name="Shape 207"/>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1615" r="11615" b="25770"/>
          <a:stretch/>
        </p:blipFill>
        <p:spPr>
          <a:xfrm>
            <a:off x="0" y="0"/>
            <a:ext cx="9144000" cy="68580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7619"/>
            <a:ext cx="9144000" cy="1542288"/>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1312" y="5401461"/>
            <a:ext cx="1547163" cy="132599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TotalTime>
  <Words>1782</Words>
  <Application>Microsoft Macintosh PowerPoint</Application>
  <PresentationFormat>On-screen Show (4:3)</PresentationFormat>
  <Paragraphs>135</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Arial Regular</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Stewart Sanders</cp:lastModifiedBy>
  <cp:revision>13</cp:revision>
  <dcterms:modified xsi:type="dcterms:W3CDTF">2018-09-05T13:40:51Z</dcterms:modified>
</cp:coreProperties>
</file>