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69"/>
    <p:restoredTop sz="87483"/>
  </p:normalViewPr>
  <p:slideViewPr>
    <p:cSldViewPr snapToGrid="0" snapToObjects="1">
      <p:cViewPr varScale="1">
        <p:scale>
          <a:sx n="109" d="100"/>
          <a:sy n="109" d="100"/>
        </p:scale>
        <p:origin x="22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416219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SCRIPT:</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Good morning/afternoon boys and girls. How is everyone?</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Ask: Can anyone remind us what we have been learning for the past few weeks?</a:t>
            </a:r>
          </a:p>
          <a:p>
            <a:pPr marL="0" marR="0" lvl="0" indent="0" algn="l" rtl="0">
              <a:lnSpc>
                <a:spcPct val="100000"/>
              </a:lnSpc>
              <a:spcBef>
                <a:spcPts val="0"/>
              </a:spcBef>
              <a:spcAft>
                <a:spcPts val="0"/>
              </a:spcAft>
              <a:buClr>
                <a:schemeClr val="dk1"/>
              </a:buClr>
              <a:buSzPct val="25000"/>
              <a:buFont typeface="Calibri"/>
              <a:buNone/>
            </a:pPr>
            <a:r>
              <a:rPr lang="en-US" sz="1200" b="0" i="1" u="none" strike="noStrike" cap="none" dirty="0">
                <a:solidFill>
                  <a:schemeClr val="dk1"/>
                </a:solidFill>
                <a:latin typeface="Calibri"/>
                <a:ea typeface="Calibri"/>
                <a:cs typeface="Calibri"/>
                <a:sym typeface="Calibri"/>
              </a:rPr>
              <a:t>Healthy eating, importance of physical activity, and food safety. </a:t>
            </a:r>
          </a:p>
          <a:p>
            <a:pPr marL="0" marR="0" lvl="0" indent="0" algn="l" rtl="0">
              <a:lnSpc>
                <a:spcPct val="100000"/>
              </a:lnSpc>
              <a:spcBef>
                <a:spcPts val="0"/>
              </a:spcBef>
              <a:spcAft>
                <a:spcPts val="0"/>
              </a:spcAft>
              <a:buClr>
                <a:schemeClr val="dk1"/>
              </a:buClr>
              <a:buSzPct val="25000"/>
              <a:buFont typeface="Calibri"/>
              <a:buNone/>
            </a:pPr>
            <a:endParaRPr sz="12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After today’s lesson, we only have 1 more </a:t>
            </a:r>
            <a:r>
              <a:rPr lang="en-US" sz="1200" b="1" i="0"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with Food and Fitness class; then you’ll get to take your workbooks home.</a:t>
            </a:r>
          </a:p>
        </p:txBody>
      </p:sp>
      <p:sp>
        <p:nvSpPr>
          <p:cNvPr id="87" name="Shape 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4674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Remember, next week will be our last opportunity to have </a:t>
            </a:r>
            <a:r>
              <a:rPr lang="en-US" sz="1200" b="1" i="0"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together. We will be reviewing all the food groups, so try to remember all the things we have learned about.</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Also, after next time you’ll get to take home your workbooks and share with your families all the </a:t>
            </a:r>
            <a:r>
              <a:rPr lang="en-US" sz="1200" b="1" i="0"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with Food and Fitness we’ve been learning.</a:t>
            </a:r>
          </a:p>
        </p:txBody>
      </p:sp>
      <p:sp>
        <p:nvSpPr>
          <p:cNvPr id="221" name="Shape 2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82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3" name="Shape 23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Turn to page 29 n your workbook and complete the sentences.  While you’re working on those, I’ll come around a give you the </a:t>
            </a:r>
            <a:r>
              <a:rPr lang="en-US" dirty="0"/>
              <a:t>Protein</a:t>
            </a:r>
            <a:r>
              <a:rPr lang="en-US" sz="1200" b="0" i="0" u="none" strike="noStrike" cap="none" dirty="0">
                <a:solidFill>
                  <a:schemeClr val="dk1"/>
                </a:solidFill>
                <a:latin typeface="Calibri"/>
                <a:ea typeface="Calibri"/>
                <a:cs typeface="Calibri"/>
                <a:sym typeface="Calibri"/>
              </a:rPr>
              <a:t> Fun token for your book.</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I have a little challenge for you this week.  I want to ask everyone to try a new plant or animal protein food at lunch at least one day during the next week and remember to be physically active at least 60 minutes each day.  Your teacher will be watching and listening to see who meets this challenge.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34" name="Shape 2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387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Let’s re</a:t>
            </a:r>
            <a:r>
              <a:rPr lang="en-US" dirty="0"/>
              <a:t>view</a:t>
            </a:r>
            <a:r>
              <a:rPr lang="en-US" sz="1200" b="0" i="0" u="none" strike="noStrike" cap="none" dirty="0">
                <a:solidFill>
                  <a:schemeClr val="dk1"/>
                </a:solidFill>
                <a:latin typeface="Calibri"/>
                <a:ea typeface="Calibri"/>
                <a:cs typeface="Calibri"/>
                <a:sym typeface="Calibri"/>
              </a:rPr>
              <a:t> last week’s </a:t>
            </a:r>
            <a:r>
              <a:rPr lang="en-US" sz="1200" b="1" i="0"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with Dairy.</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Did anyone try a new Dairy food?</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Yogurt, a different cheese, 1 or 2% milk instead of whole, etc.</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dirty="0"/>
              <a:t>Ask:  Did anyone have Dairy with all three meals everyday?  Most days?  2-3 days?  1 day?</a:t>
            </a:r>
          </a:p>
          <a:p>
            <a:pPr marL="0" marR="0" lvl="0" indent="0" algn="l" rtl="0">
              <a:spcBef>
                <a:spcPts val="0"/>
              </a:spcBef>
              <a:buSzPct val="25000"/>
              <a:buNone/>
            </a:pPr>
            <a:r>
              <a:rPr lang="en-US" dirty="0"/>
              <a:t>Say:  Good job everyone.  Keep getting dairy in your diet.</a:t>
            </a:r>
          </a:p>
          <a:p>
            <a:pPr marL="0" marR="0" lvl="0" indent="0" algn="l" rtl="0">
              <a:spcBef>
                <a:spcPts val="0"/>
              </a:spcBef>
              <a:buSzPct val="25000"/>
              <a:buNone/>
            </a:pPr>
            <a:endParaRPr dirty="0"/>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Who can share with the class why Dairy is important for our bodies?</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It helps us grow, stay healthy, and build strong bones and teeth.</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Let’s look carefully at </a:t>
            </a:r>
            <a:r>
              <a:rPr lang="en-US" sz="1200" b="0" i="0" u="none" strike="noStrike" cap="none" dirty="0" err="1">
                <a:solidFill>
                  <a:schemeClr val="dk1"/>
                </a:solidFill>
                <a:latin typeface="Calibri"/>
                <a:ea typeface="Calibri"/>
                <a:cs typeface="Calibri"/>
                <a:sym typeface="Calibri"/>
              </a:rPr>
              <a:t>MyPlate</a:t>
            </a:r>
            <a:r>
              <a:rPr lang="en-US" sz="1200" b="0" i="0" u="none" strike="noStrike" cap="none" dirty="0">
                <a:solidFill>
                  <a:schemeClr val="dk1"/>
                </a:solidFill>
                <a:latin typeface="Calibri"/>
                <a:ea typeface="Calibri"/>
                <a:cs typeface="Calibri"/>
                <a:sym typeface="Calibri"/>
              </a:rPr>
              <a:t> now. Is there a group that we haven’t had </a:t>
            </a:r>
            <a:r>
              <a:rPr lang="en-US" b="1" dirty="0"/>
              <a:t>FUN</a:t>
            </a:r>
            <a:r>
              <a:rPr lang="en-US" sz="1200" b="0" i="0" u="none" strike="noStrike" cap="none" dirty="0">
                <a:solidFill>
                  <a:schemeClr val="dk1"/>
                </a:solidFill>
                <a:latin typeface="Calibri"/>
                <a:ea typeface="Calibri"/>
                <a:cs typeface="Calibri"/>
                <a:sym typeface="Calibri"/>
              </a:rPr>
              <a:t> learning about yet? What color is it?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Protein, </a:t>
            </a:r>
            <a:r>
              <a:rPr lang="en-US" sz="1200" b="0" i="1" u="none" strike="noStrike" cap="none" dirty="0">
                <a:solidFill>
                  <a:schemeClr val="dk1"/>
                </a:solidFill>
                <a:latin typeface="Calibri"/>
                <a:ea typeface="Calibri"/>
                <a:cs typeface="Calibri"/>
                <a:sym typeface="Calibri"/>
              </a:rPr>
              <a:t>purple</a:t>
            </a:r>
            <a:r>
              <a:rPr lang="en-US" sz="1200" b="0" i="0" u="none" strike="noStrike" cap="none" dirty="0">
                <a:solidFill>
                  <a:schemeClr val="dk1"/>
                </a:solidFill>
                <a:latin typeface="Calibri"/>
                <a:ea typeface="Calibri"/>
                <a:cs typeface="Calibri"/>
                <a:sym typeface="Calibri"/>
              </a:rPr>
              <a:t>.</a:t>
            </a:r>
          </a:p>
        </p:txBody>
      </p:sp>
      <p:sp>
        <p:nvSpPr>
          <p:cNvPr id="99" name="Shape 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497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Today we are learning about the Protein, the purple food group. (point to </a:t>
            </a:r>
            <a:r>
              <a:rPr lang="en-US" sz="1200" b="0" i="0" u="none" strike="noStrike" cap="none" dirty="0" err="1">
                <a:solidFill>
                  <a:schemeClr val="dk1"/>
                </a:solidFill>
                <a:latin typeface="Calibri"/>
                <a:ea typeface="Calibri"/>
                <a:cs typeface="Calibri"/>
                <a:sym typeface="Calibri"/>
              </a:rPr>
              <a:t>MyPlate</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Who would like to tell me a food you like from this group? (Prompt students with specifics as needed, such as: How do you like to eat ham? On sandwiches? When do you like to eat eggs? For breakfast?)</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Meat, poultry, fish, beans, seeds, eggs</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Beef, chicken, turkey, salmon, black beans, nuts, peanut butter, tofu</a:t>
            </a:r>
          </a:p>
          <a:p>
            <a:pPr marL="0" marR="0" lvl="0" indent="0" algn="l" rtl="0">
              <a:spcBef>
                <a:spcPts val="0"/>
              </a:spcBef>
              <a:buSzPct val="25000"/>
              <a:buNone/>
            </a:pPr>
            <a:endParaRPr sz="1200" b="0" i="1"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Does anyone know what Protein Foods do for our bodies?</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They help us build strong muscles and help our bodies heal, such as when we get a cut and need to build new skin.</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I wonder if </a:t>
            </a:r>
            <a:r>
              <a:rPr lang="en-US" sz="1200" b="0" i="0" u="none" strike="noStrike" cap="none" dirty="0" err="1">
                <a:solidFill>
                  <a:schemeClr val="dk1"/>
                </a:solidFill>
                <a:latin typeface="Calibri"/>
                <a:ea typeface="Calibri"/>
                <a:cs typeface="Calibri"/>
                <a:sym typeface="Calibri"/>
              </a:rPr>
              <a:t>Mr</a:t>
            </a:r>
            <a:r>
              <a:rPr lang="en-US" sz="1200" b="0" i="0" u="none" strike="noStrike" cap="none" dirty="0">
                <a:solidFill>
                  <a:schemeClr val="dk1"/>
                </a:solidFill>
                <a:latin typeface="Calibri"/>
                <a:ea typeface="Calibri"/>
                <a:cs typeface="Calibri"/>
                <a:sym typeface="Calibri"/>
              </a:rPr>
              <a:t>/Ms. ________ would share what protein food they had yesterday?</a:t>
            </a:r>
          </a:p>
        </p:txBody>
      </p:sp>
      <p:sp>
        <p:nvSpPr>
          <p:cNvPr id="111" name="Shape 1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7214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Ask: Please open your workbooks and turn to page 26, and we’ll complete the “Phenomenal Protein Foods” activity together. Circle the all the Protein foods.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(Go over each picture and ask different kids whether or not each food is considered protein)</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7715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Here’s a </a:t>
            </a:r>
            <a:r>
              <a:rPr lang="en-US" sz="1200" b="1" i="0"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fact, protein comes from both animals and plants.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Ask: As mentioned previously, the chicken and fish are examples of ______protein source?</a:t>
            </a:r>
          </a:p>
          <a:p>
            <a:pPr marL="0" marR="0" lvl="0" indent="0" algn="l" rtl="0">
              <a:lnSpc>
                <a:spcPct val="100000"/>
              </a:lnSpc>
              <a:spcBef>
                <a:spcPts val="0"/>
              </a:spcBef>
              <a:spcAft>
                <a:spcPts val="0"/>
              </a:spcAft>
              <a:buClr>
                <a:schemeClr val="dk1"/>
              </a:buClr>
              <a:buSzPct val="25000"/>
              <a:buFont typeface="Calibri"/>
              <a:buNone/>
            </a:pPr>
            <a:r>
              <a:rPr lang="en-US" sz="1200" b="0" i="1" u="none" strike="noStrike" cap="none" dirty="0">
                <a:solidFill>
                  <a:schemeClr val="dk1"/>
                </a:solidFill>
                <a:latin typeface="Calibri"/>
                <a:ea typeface="Calibri"/>
                <a:cs typeface="Calibri"/>
                <a:sym typeface="Calibri"/>
              </a:rPr>
              <a:t>Animal</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Ask: Beans and seeds are examples of _____ protein source?</a:t>
            </a:r>
          </a:p>
          <a:p>
            <a:pPr marL="0" marR="0" lvl="0" indent="0" algn="l" rtl="0">
              <a:lnSpc>
                <a:spcPct val="100000"/>
              </a:lnSpc>
              <a:spcBef>
                <a:spcPts val="0"/>
              </a:spcBef>
              <a:spcAft>
                <a:spcPts val="0"/>
              </a:spcAft>
              <a:buClr>
                <a:schemeClr val="dk1"/>
              </a:buClr>
              <a:buSzPct val="25000"/>
              <a:buFont typeface="Calibri"/>
              <a:buNone/>
            </a:pPr>
            <a:r>
              <a:rPr lang="en-US" sz="1200" b="0" i="1" u="none" strike="noStrike" cap="none" dirty="0">
                <a:solidFill>
                  <a:schemeClr val="dk1"/>
                </a:solidFill>
                <a:latin typeface="Calibri"/>
                <a:ea typeface="Calibri"/>
                <a:cs typeface="Calibri"/>
                <a:sym typeface="Calibri"/>
              </a:rPr>
              <a:t>Plant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Great! Now let’s do an activity that will help us remember the differences.</a:t>
            </a:r>
          </a:p>
        </p:txBody>
      </p:sp>
      <p:sp>
        <p:nvSpPr>
          <p:cNvPr id="142" name="Shape 1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0995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On page 27, together we’ll complete the Plant or Animal activity.</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Say: Does the Protein food come from a plant or an animal. Draw a line from each food to the plant leaf or animal paw print.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(Go over each picture and ask different kids which source is the protein food.)</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21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Let’s have some </a:t>
            </a:r>
            <a:r>
              <a:rPr lang="en-US" sz="1200" b="1" i="1" u="none" strike="noStrike" cap="none" dirty="0">
                <a:solidFill>
                  <a:schemeClr val="dk1"/>
                </a:solidFill>
                <a:latin typeface="Calibri"/>
                <a:ea typeface="Calibri"/>
                <a:cs typeface="Calibri"/>
                <a:sym typeface="Calibri"/>
              </a:rPr>
              <a:t>FUN </a:t>
            </a:r>
            <a:r>
              <a:rPr lang="en-US" sz="1200" b="0" i="0" u="none" strike="noStrike" cap="none" dirty="0">
                <a:solidFill>
                  <a:schemeClr val="dk1"/>
                </a:solidFill>
                <a:latin typeface="Calibri"/>
                <a:ea typeface="Calibri"/>
                <a:cs typeface="Calibri"/>
                <a:sym typeface="Calibri"/>
              </a:rPr>
              <a:t>being active together!  Everybody stand up…we’re going to move our bodies for a few minutes.</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Lead students through physical activities; “Protein Foods Group Relay” (below) or “Salmon Jump” (below)</a:t>
            </a:r>
          </a:p>
          <a:p>
            <a:pPr marL="0" marR="0" lvl="0" indent="0" algn="l" rtl="0">
              <a:lnSpc>
                <a:spcPct val="100000"/>
              </a:lnSpc>
              <a:spcBef>
                <a:spcPts val="0"/>
              </a:spcBef>
              <a:spcAft>
                <a:spcPts val="0"/>
              </a:spcAft>
              <a:buClr>
                <a:schemeClr val="dk1"/>
              </a:buClr>
              <a:buSzPct val="250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“Protein Foods Group Relay”</a:t>
            </a:r>
            <a:r>
              <a:rPr lang="en-US" sz="1200" b="0" i="0" u="none" strike="noStrike" cap="none" dirty="0">
                <a:solidFill>
                  <a:schemeClr val="dk1"/>
                </a:solidFill>
                <a:latin typeface="Calibri"/>
                <a:ea typeface="Calibri"/>
                <a:cs typeface="Calibri"/>
                <a:sym typeface="Calibri"/>
              </a:rPr>
              <a:t> (15-20mins) </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Nasco’s</a:t>
            </a:r>
            <a:r>
              <a:rPr lang="en-US" sz="1200" b="0" i="0" u="none" strike="noStrike" cap="none" dirty="0">
                <a:solidFill>
                  <a:schemeClr val="dk1"/>
                </a:solidFill>
                <a:latin typeface="Calibri"/>
                <a:ea typeface="Calibri"/>
                <a:cs typeface="Calibri"/>
                <a:sym typeface="Calibri"/>
              </a:rPr>
              <a:t> Nutrition Cards required - </a:t>
            </a:r>
            <a:r>
              <a:rPr lang="en-US" dirty="0"/>
              <a:t>you will use only the cards with protein foods</a:t>
            </a:r>
            <a:r>
              <a:rPr lang="en-US" sz="1200"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Let’s play a </a:t>
            </a:r>
            <a:r>
              <a:rPr lang="en-US" sz="1200" b="1" i="0"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relay game to learn more about foods in the Protein Foods Group that come from animals or plants.</a:t>
            </a:r>
          </a:p>
          <a:p>
            <a:pPr marL="0" marR="0" lvl="0" indent="0" algn="l" rtl="0">
              <a:lnSpc>
                <a:spcPct val="100000"/>
              </a:lnSpc>
              <a:spcBef>
                <a:spcPts val="0"/>
              </a:spcBef>
              <a:spcAft>
                <a:spcPts val="0"/>
              </a:spcAft>
              <a:buClr>
                <a:schemeClr val="dk1"/>
              </a:buClr>
              <a:buSzPct val="25000"/>
              <a:buFont typeface="Calibri"/>
              <a:buNone/>
            </a:pPr>
            <a:endParaRPr dirty="0"/>
          </a:p>
          <a:p>
            <a:pPr marL="0" marR="0" lvl="0" indent="0" algn="l" rtl="0">
              <a:lnSpc>
                <a:spcPct val="100000"/>
              </a:lnSpc>
              <a:spcBef>
                <a:spcPts val="0"/>
              </a:spcBef>
              <a:spcAft>
                <a:spcPts val="0"/>
              </a:spcAft>
              <a:buClr>
                <a:schemeClr val="dk1"/>
              </a:buClr>
              <a:buSzPct val="25000"/>
              <a:buFont typeface="Calibri"/>
              <a:buNone/>
            </a:pPr>
            <a:r>
              <a:rPr lang="en-US" dirty="0"/>
              <a:t>(</a:t>
            </a:r>
            <a:r>
              <a:rPr lang="en-US" sz="1200" b="0" i="0" u="none" strike="noStrike" cap="none" dirty="0">
                <a:solidFill>
                  <a:schemeClr val="dk1"/>
                </a:solidFill>
                <a:latin typeface="Calibri"/>
                <a:ea typeface="Calibri"/>
                <a:cs typeface="Calibri"/>
                <a:sym typeface="Calibri"/>
              </a:rPr>
              <a:t>Designate two desks/areas at one end of the classroom: One for </a:t>
            </a:r>
            <a:r>
              <a:rPr lang="en-US" sz="1200" b="1" i="1" u="none" strike="noStrike" cap="none" dirty="0">
                <a:solidFill>
                  <a:schemeClr val="dk1"/>
                </a:solidFill>
                <a:latin typeface="Calibri"/>
                <a:ea typeface="Calibri"/>
                <a:cs typeface="Calibri"/>
                <a:sym typeface="Calibri"/>
              </a:rPr>
              <a:t>Plant</a:t>
            </a:r>
            <a:r>
              <a:rPr lang="en-US" b="1" i="1" dirty="0"/>
              <a:t> Sources</a:t>
            </a:r>
            <a:r>
              <a:rPr lang="en-US" dirty="0"/>
              <a:t> and one for</a:t>
            </a:r>
            <a:r>
              <a:rPr lang="en-US" sz="1200" b="0" i="0" u="none" strike="noStrike" cap="none" dirty="0">
                <a:solidFill>
                  <a:schemeClr val="dk1"/>
                </a:solidFill>
                <a:latin typeface="Calibri"/>
                <a:ea typeface="Calibri"/>
                <a:cs typeface="Calibri"/>
                <a:sym typeface="Calibri"/>
              </a:rPr>
              <a:t> </a:t>
            </a:r>
            <a:r>
              <a:rPr lang="en-US" sz="1200" b="1" i="1" u="none" strike="noStrike" cap="none" dirty="0">
                <a:solidFill>
                  <a:schemeClr val="dk1"/>
                </a:solidFill>
                <a:latin typeface="Calibri"/>
                <a:ea typeface="Calibri"/>
                <a:cs typeface="Calibri"/>
                <a:sym typeface="Calibri"/>
              </a:rPr>
              <a:t>Animal Sources.</a:t>
            </a:r>
            <a:r>
              <a:rPr lang="en-US" dirty="0"/>
              <a:t>)</a:t>
            </a:r>
          </a:p>
          <a:p>
            <a:pPr marL="0" marR="0" lvl="0" indent="0" algn="l" rtl="0">
              <a:lnSpc>
                <a:spcPct val="100000"/>
              </a:lnSpc>
              <a:spcBef>
                <a:spcPts val="0"/>
              </a:spcBef>
              <a:spcAft>
                <a:spcPts val="0"/>
              </a:spcAft>
              <a:buClr>
                <a:schemeClr val="dk1"/>
              </a:buClr>
              <a:buSzPct val="25000"/>
              <a:buFont typeface="Calibri"/>
              <a:buNone/>
            </a:pPr>
            <a:endParaRPr dirty="0"/>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Now we are going to divide into two groups (count off by saying plant or animal).</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Carefully, we are going to line up both groups at one end of the room.</a:t>
            </a:r>
          </a:p>
          <a:p>
            <a:pPr marL="0" marR="0" lvl="0" indent="0" algn="l" rtl="0">
              <a:lnSpc>
                <a:spcPct val="100000"/>
              </a:lnSpc>
              <a:spcBef>
                <a:spcPts val="0"/>
              </a:spcBef>
              <a:spcAft>
                <a:spcPts val="0"/>
              </a:spcAft>
              <a:buClr>
                <a:schemeClr val="dk1"/>
              </a:buClr>
              <a:buSzPct val="25000"/>
              <a:buFont typeface="Calibri"/>
              <a:buNone/>
            </a:pPr>
            <a:endParaRPr dirty="0"/>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(Divide protein cards evenly among both groups and pass out cards to the beginning of the line; 23 maximum protein cards.)</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Here is how the game will work. When I tell you go, the first person from each line will walk to the opposite side of the room and put the protein food card picture on the desk they think is the correct group; animal or plant protein. Then walk back to the line, tag the next person, who continues the relay until everyone gets a turn.</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(Vary the relay by having students walk backward or hop on one foot, go sideways, etc.) </a:t>
            </a:r>
          </a:p>
          <a:p>
            <a:pPr marL="0" marR="0" lvl="0" indent="0" algn="l" rtl="0">
              <a:lnSpc>
                <a:spcPct val="100000"/>
              </a:lnSpc>
              <a:spcBef>
                <a:spcPts val="0"/>
              </a:spcBef>
              <a:spcAft>
                <a:spcPts val="0"/>
              </a:spcAft>
              <a:buClr>
                <a:schemeClr val="dk1"/>
              </a:buClr>
              <a:buSzPct val="25000"/>
              <a:buFont typeface="Calibri"/>
              <a:buNone/>
            </a:pPr>
            <a:endParaRPr dirty="0"/>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When both lines have finished, as as class go through each protein pile and have students tell you whether or not the food is in the correct group. </a:t>
            </a:r>
            <a:r>
              <a:rPr lang="en-US" sz="1200" b="0" i="1" u="none" strike="noStrike" cap="none" dirty="0">
                <a:solidFill>
                  <a:schemeClr val="dk1"/>
                </a:solidFill>
                <a:latin typeface="Calibri"/>
                <a:ea typeface="Calibri"/>
                <a:cs typeface="Calibri"/>
                <a:sym typeface="Calibri"/>
              </a:rPr>
              <a:t>Give positive reinforcement for all answers, such as “good job” or “good try.”</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“Salmon Jump” </a:t>
            </a:r>
            <a:r>
              <a:rPr lang="en-US" sz="1200" b="0" i="0" u="none" strike="noStrike" cap="none" dirty="0">
                <a:solidFill>
                  <a:schemeClr val="dk1"/>
                </a:solidFill>
                <a:latin typeface="Calibri"/>
                <a:ea typeface="Calibri"/>
                <a:cs typeface="Calibri"/>
                <a:sym typeface="Calibri"/>
              </a:rPr>
              <a:t>(2-5mins)</a:t>
            </a:r>
          </a:p>
          <a:p>
            <a:pPr marR="0" lvl="0" algn="l" rtl="0">
              <a:lnSpc>
                <a:spcPct val="100000"/>
              </a:lnSpc>
              <a:spcBef>
                <a:spcPts val="0"/>
              </a:spcBef>
              <a:spcAft>
                <a:spcPts val="0"/>
              </a:spcAft>
              <a:buNone/>
            </a:pPr>
            <a:r>
              <a:rPr lang="en-US" sz="1200" b="0" i="0" u="none" strike="noStrike" cap="none" dirty="0">
                <a:solidFill>
                  <a:schemeClr val="dk1"/>
                </a:solidFill>
                <a:latin typeface="Calibri"/>
                <a:ea typeface="Calibri"/>
                <a:cs typeface="Calibri"/>
                <a:sym typeface="Calibri"/>
              </a:rPr>
              <a:t>Say: </a:t>
            </a:r>
            <a:r>
              <a:rPr lang="en-US" sz="1200" b="1" i="0" u="none" strike="noStrike" cap="none" dirty="0">
                <a:solidFill>
                  <a:schemeClr val="dk1"/>
                </a:solidFill>
                <a:latin typeface="Calibri"/>
                <a:ea typeface="Calibri"/>
                <a:cs typeface="Calibri"/>
                <a:sym typeface="Calibri"/>
              </a:rPr>
              <a:t>FUN</a:t>
            </a:r>
            <a:r>
              <a:rPr lang="en-US" sz="1200" b="0" i="0" u="none" strike="noStrike" cap="none" dirty="0">
                <a:solidFill>
                  <a:schemeClr val="dk1"/>
                </a:solidFill>
                <a:latin typeface="Calibri"/>
                <a:ea typeface="Calibri"/>
                <a:cs typeface="Calibri"/>
                <a:sym typeface="Calibri"/>
              </a:rPr>
              <a:t> fact, did you know that every year, salmon must travel upstream? It is very hard work. They take huge flying leaps out of the water as they travel upstream against the fast, strong current of the river! They have to use their muscles to do so.</a:t>
            </a:r>
          </a:p>
          <a:p>
            <a:pPr marR="0" lvl="0" algn="l" rtl="0">
              <a:lnSpc>
                <a:spcPct val="100000"/>
              </a:lnSpc>
              <a:spcBef>
                <a:spcPts val="0"/>
              </a:spcBef>
              <a:spcAft>
                <a:spcPts val="0"/>
              </a:spcAft>
              <a:buNone/>
            </a:pPr>
            <a:r>
              <a:rPr lang="en-US" sz="1200" b="0" i="0" u="none" strike="noStrike" cap="none" dirty="0">
                <a:solidFill>
                  <a:schemeClr val="dk1"/>
                </a:solidFill>
                <a:latin typeface="Calibri"/>
                <a:ea typeface="Calibri"/>
                <a:cs typeface="Calibri"/>
                <a:sym typeface="Calibri"/>
              </a:rPr>
              <a:t>Ask: Pretend you are in a river, swimming upstream. Stand by your desk, wriggle and do the </a:t>
            </a:r>
            <a:r>
              <a:rPr lang="en-US" sz="1200" b="0" i="1" u="none" strike="noStrike" cap="none" dirty="0">
                <a:solidFill>
                  <a:schemeClr val="dk1"/>
                </a:solidFill>
                <a:latin typeface="Calibri"/>
                <a:ea typeface="Calibri"/>
                <a:cs typeface="Calibri"/>
                <a:sym typeface="Calibri"/>
              </a:rPr>
              <a:t>Salmon jump</a:t>
            </a:r>
            <a:r>
              <a:rPr lang="en-US" sz="1200" b="0" i="0" u="none" strike="noStrike" cap="none" dirty="0">
                <a:solidFill>
                  <a:schemeClr val="dk1"/>
                </a:solidFill>
                <a:latin typeface="Calibri"/>
                <a:ea typeface="Calibri"/>
                <a:cs typeface="Calibri"/>
                <a:sym typeface="Calibri"/>
              </a:rPr>
              <a:t>.</a:t>
            </a:r>
          </a:p>
          <a:p>
            <a:pPr marR="0" lvl="0" algn="l" rtl="0">
              <a:lnSpc>
                <a:spcPct val="100000"/>
              </a:lnSpc>
              <a:spcBef>
                <a:spcPts val="0"/>
              </a:spcBef>
              <a:spcAft>
                <a:spcPts val="0"/>
              </a:spcAft>
              <a:buNone/>
            </a:pPr>
            <a:r>
              <a:rPr lang="en-US" sz="1200" b="0" i="0" u="none" strike="noStrike" cap="none" dirty="0">
                <a:solidFill>
                  <a:schemeClr val="dk1"/>
                </a:solidFill>
                <a:latin typeface="Calibri"/>
                <a:ea typeface="Calibri"/>
                <a:cs typeface="Calibri"/>
                <a:sym typeface="Calibri"/>
              </a:rPr>
              <a:t>Ask: Do you feel your muscles working? When we use our muscles, we make them stronger!</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(Remind students that swimming is a fun activity we can do to move our body and keep it healthy.)</a:t>
            </a:r>
          </a:p>
        </p:txBody>
      </p:sp>
      <p:sp>
        <p:nvSpPr>
          <p:cNvPr id="178" name="Shape 17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222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1" u="none" strike="noStrike" cap="none" dirty="0">
                <a:solidFill>
                  <a:schemeClr val="dk1"/>
                </a:solidFill>
                <a:latin typeface="Calibri"/>
                <a:ea typeface="Calibri"/>
                <a:cs typeface="Calibri"/>
                <a:sym typeface="Calibri"/>
              </a:rPr>
              <a:t>PA Note:  Hide this slide if you are not doing a food tasting</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Suggested food tasting for this lesson is Chicken Pitas– recipe found on page 28.  If not doing a food tasting, review the recipe with the students and encourage them to make it at home when they take their book home at the end of the series of lessons.</a:t>
            </a:r>
          </a:p>
        </p:txBody>
      </p:sp>
      <p:sp>
        <p:nvSpPr>
          <p:cNvPr id="192" name="Shape 1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2256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Ask: Before we end our lesson today, who can remind me what protein foods do for our bodies?</a:t>
            </a:r>
          </a:p>
          <a:p>
            <a:pPr marL="0" marR="0" lvl="0" indent="0" algn="l" rtl="0">
              <a:lnSpc>
                <a:spcPct val="100000"/>
              </a:lnSpc>
              <a:spcBef>
                <a:spcPts val="0"/>
              </a:spcBef>
              <a:spcAft>
                <a:spcPts val="0"/>
              </a:spcAft>
              <a:buClr>
                <a:schemeClr val="dk1"/>
              </a:buClr>
              <a:buSzPct val="25000"/>
              <a:buFont typeface="Calibri"/>
              <a:buNone/>
            </a:pPr>
            <a:r>
              <a:rPr lang="en-US" sz="1200" b="0" i="1" u="none" strike="noStrike" cap="none" dirty="0">
                <a:solidFill>
                  <a:schemeClr val="dk1"/>
                </a:solidFill>
                <a:latin typeface="Calibri"/>
                <a:ea typeface="Calibri"/>
                <a:cs typeface="Calibri"/>
                <a:sym typeface="Calibri"/>
              </a:rPr>
              <a:t>They help us build strong muscles and help our bodies heal, such as when we get a cut and need to build new skin.</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Have </a:t>
            </a:r>
            <a:r>
              <a:rPr lang="en-US" sz="1200" b="1" i="1" u="none" strike="noStrike" cap="none" dirty="0">
                <a:solidFill>
                  <a:schemeClr val="dk1"/>
                </a:solidFill>
                <a:latin typeface="Calibri"/>
                <a:ea typeface="Calibri"/>
                <a:cs typeface="Calibri"/>
                <a:sym typeface="Calibri"/>
              </a:rPr>
              <a:t>FUN </a:t>
            </a:r>
            <a:r>
              <a:rPr lang="en-US" sz="1200" b="0" i="0" u="none" strike="noStrike" cap="none" dirty="0">
                <a:solidFill>
                  <a:schemeClr val="dk1"/>
                </a:solidFill>
                <a:latin typeface="Calibri"/>
                <a:ea typeface="Calibri"/>
                <a:cs typeface="Calibri"/>
                <a:sym typeface="Calibri"/>
              </a:rPr>
              <a:t>by choosing a mixture of animal and plant protein foods to eat each and every day.  </a:t>
            </a:r>
          </a:p>
          <a:p>
            <a:pPr marL="0" marR="0" lvl="0" indent="0" algn="l" rtl="0">
              <a:lnSpc>
                <a:spcPct val="100000"/>
              </a:lnSpc>
              <a:spcBef>
                <a:spcPts val="0"/>
              </a:spcBef>
              <a:spcAft>
                <a:spcPts val="0"/>
              </a:spcAft>
              <a:buClr>
                <a:schemeClr val="dk1"/>
              </a:buClr>
              <a:buSzPct val="25000"/>
              <a:buFont typeface="Calibri"/>
              <a:buNone/>
            </a:pPr>
            <a:endParaRPr sz="1200" b="0" i="1" u="none" strike="noStrike" cap="none" dirty="0">
              <a:solidFill>
                <a:schemeClr val="dk1"/>
              </a:solidFill>
              <a:latin typeface="Calibri"/>
              <a:ea typeface="Calibri"/>
              <a:cs typeface="Calibri"/>
              <a:sym typeface="Calibri"/>
            </a:endParaRPr>
          </a:p>
        </p:txBody>
      </p:sp>
      <p:sp>
        <p:nvSpPr>
          <p:cNvPr id="207" name="Shape 2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4409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D984"/>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221" y="800056"/>
            <a:ext cx="5379014" cy="4610090"/>
          </a:xfrm>
          <a:prstGeom prst="rect">
            <a:avLst/>
          </a:prstGeom>
        </p:spPr>
      </p:pic>
      <p:sp>
        <p:nvSpPr>
          <p:cNvPr id="16" name="Rectangle 18">
            <a:extLst>
              <a:ext uri="{FF2B5EF4-FFF2-40B4-BE49-F238E27FC236}">
                <a16:creationId xmlns:a16="http://schemas.microsoft.com/office/drawing/2014/main" id="{C3BF55CD-9EB1-414C-AC39-C8FE12D4F02F}"/>
              </a:ext>
            </a:extLst>
          </p:cNvPr>
          <p:cNvSpPr>
            <a:spLocks noChangeArrowheads="1"/>
          </p:cNvSpPr>
          <p:nvPr/>
        </p:nvSpPr>
        <p:spPr bwMode="auto">
          <a:xfrm>
            <a:off x="0" y="5830612"/>
            <a:ext cx="9144000" cy="10273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cxnSp>
        <p:nvCxnSpPr>
          <p:cNvPr id="17" name="Straight Connector 16">
            <a:extLst>
              <a:ext uri="{FF2B5EF4-FFF2-40B4-BE49-F238E27FC236}">
                <a16:creationId xmlns:a16="http://schemas.microsoft.com/office/drawing/2014/main" id="{1AFACA89-1741-7A4D-B5F0-D9B13524E49A}"/>
              </a:ext>
            </a:extLst>
          </p:cNvPr>
          <p:cNvCxnSpPr/>
          <p:nvPr/>
        </p:nvCxnSpPr>
        <p:spPr>
          <a:xfrm>
            <a:off x="0" y="5830612"/>
            <a:ext cx="9144000" cy="1588"/>
          </a:xfrm>
          <a:prstGeom prst="line">
            <a:avLst/>
          </a:prstGeom>
          <a:ln>
            <a:solidFill>
              <a:srgbClr val="008B44"/>
            </a:solidFill>
          </a:ln>
        </p:spPr>
        <p:style>
          <a:lnRef idx="2">
            <a:schemeClr val="accent1"/>
          </a:lnRef>
          <a:fillRef idx="0">
            <a:schemeClr val="accent1"/>
          </a:fillRef>
          <a:effectRef idx="1">
            <a:schemeClr val="accent1"/>
          </a:effectRef>
          <a:fontRef idx="minor">
            <a:schemeClr val="tx1"/>
          </a:fontRef>
        </p:style>
      </p:cxnSp>
      <p:pic>
        <p:nvPicPr>
          <p:cNvPr id="18" name="Picture 17" descr="ESMM_logo-rgb.png">
            <a:extLst>
              <a:ext uri="{FF2B5EF4-FFF2-40B4-BE49-F238E27FC236}">
                <a16:creationId xmlns:a16="http://schemas.microsoft.com/office/drawing/2014/main" id="{9BC4DA05-BA1E-7C46-9DD2-11687F95B6D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77200" y="6236208"/>
            <a:ext cx="789864" cy="393192"/>
          </a:xfrm>
          <a:prstGeom prst="rect">
            <a:avLst/>
          </a:prstGeom>
        </p:spPr>
      </p:pic>
      <p:pic>
        <p:nvPicPr>
          <p:cNvPr id="19" name="Picture 18">
            <a:extLst>
              <a:ext uri="{FF2B5EF4-FFF2-40B4-BE49-F238E27FC236}">
                <a16:creationId xmlns:a16="http://schemas.microsoft.com/office/drawing/2014/main" id="{7CE8CF6D-FB77-6E44-A696-4ED6EE8D22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056" y="6292656"/>
            <a:ext cx="1468733" cy="286720"/>
          </a:xfrm>
          <a:prstGeom prst="rect">
            <a:avLst/>
          </a:prstGeom>
        </p:spPr>
      </p:pic>
      <p:pic>
        <p:nvPicPr>
          <p:cNvPr id="20" name="Picture 19">
            <a:extLst>
              <a:ext uri="{FF2B5EF4-FFF2-40B4-BE49-F238E27FC236}">
                <a16:creationId xmlns:a16="http://schemas.microsoft.com/office/drawing/2014/main" id="{8E879667-3ED2-934F-A20D-971631790D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1037" y="6282246"/>
            <a:ext cx="1164203" cy="297130"/>
          </a:xfrm>
          <a:prstGeom prst="rect">
            <a:avLst/>
          </a:prstGeom>
        </p:spPr>
      </p:pic>
      <p:pic>
        <p:nvPicPr>
          <p:cNvPr id="21" name="Picture 20">
            <a:extLst>
              <a:ext uri="{FF2B5EF4-FFF2-40B4-BE49-F238E27FC236}">
                <a16:creationId xmlns:a16="http://schemas.microsoft.com/office/drawing/2014/main" id="{E056F87A-8F9A-8441-B150-A735D7846891}"/>
              </a:ext>
            </a:extLst>
          </p:cNvPr>
          <p:cNvPicPr>
            <a:picLocks noChangeAspect="1"/>
          </p:cNvPicPr>
          <p:nvPr/>
        </p:nvPicPr>
        <p:blipFill>
          <a:blip r:embed="rId8"/>
          <a:stretch>
            <a:fillRect/>
          </a:stretch>
        </p:blipFill>
        <p:spPr>
          <a:xfrm>
            <a:off x="406104" y="5924550"/>
            <a:ext cx="1156040" cy="819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2"/>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632" y="1106357"/>
            <a:ext cx="4988237" cy="456730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35"/>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221" y="800056"/>
            <a:ext cx="5379014" cy="4610090"/>
          </a:xfrm>
          <a:prstGeom prst="rect">
            <a:avLst/>
          </a:prstGeom>
        </p:spPr>
      </p:pic>
      <p:sp>
        <p:nvSpPr>
          <p:cNvPr id="16" name="Rectangle 18">
            <a:extLst>
              <a:ext uri="{FF2B5EF4-FFF2-40B4-BE49-F238E27FC236}">
                <a16:creationId xmlns:a16="http://schemas.microsoft.com/office/drawing/2014/main" id="{C5058ACB-7186-9247-ACF8-A350F80D8568}"/>
              </a:ext>
            </a:extLst>
          </p:cNvPr>
          <p:cNvSpPr>
            <a:spLocks noChangeArrowheads="1"/>
          </p:cNvSpPr>
          <p:nvPr/>
        </p:nvSpPr>
        <p:spPr bwMode="auto">
          <a:xfrm>
            <a:off x="0" y="5830612"/>
            <a:ext cx="9144000" cy="10273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cxnSp>
        <p:nvCxnSpPr>
          <p:cNvPr id="17" name="Straight Connector 16">
            <a:extLst>
              <a:ext uri="{FF2B5EF4-FFF2-40B4-BE49-F238E27FC236}">
                <a16:creationId xmlns:a16="http://schemas.microsoft.com/office/drawing/2014/main" id="{34371CD7-AD9A-224B-8D77-C2F39F743359}"/>
              </a:ext>
            </a:extLst>
          </p:cNvPr>
          <p:cNvCxnSpPr/>
          <p:nvPr/>
        </p:nvCxnSpPr>
        <p:spPr>
          <a:xfrm>
            <a:off x="0" y="5830612"/>
            <a:ext cx="9144000" cy="1588"/>
          </a:xfrm>
          <a:prstGeom prst="line">
            <a:avLst/>
          </a:prstGeom>
          <a:ln>
            <a:solidFill>
              <a:srgbClr val="008B44"/>
            </a:solidFill>
          </a:ln>
        </p:spPr>
        <p:style>
          <a:lnRef idx="2">
            <a:schemeClr val="accent1"/>
          </a:lnRef>
          <a:fillRef idx="0">
            <a:schemeClr val="accent1"/>
          </a:fillRef>
          <a:effectRef idx="1">
            <a:schemeClr val="accent1"/>
          </a:effectRef>
          <a:fontRef idx="minor">
            <a:schemeClr val="tx1"/>
          </a:fontRef>
        </p:style>
      </p:cxnSp>
      <p:pic>
        <p:nvPicPr>
          <p:cNvPr id="18" name="Picture 17" descr="ESMM_logo-rgb.png">
            <a:extLst>
              <a:ext uri="{FF2B5EF4-FFF2-40B4-BE49-F238E27FC236}">
                <a16:creationId xmlns:a16="http://schemas.microsoft.com/office/drawing/2014/main" id="{AD7B4A8B-0718-0945-9E65-397CAB6E82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77200" y="6236208"/>
            <a:ext cx="789864" cy="393192"/>
          </a:xfrm>
          <a:prstGeom prst="rect">
            <a:avLst/>
          </a:prstGeom>
        </p:spPr>
      </p:pic>
      <p:pic>
        <p:nvPicPr>
          <p:cNvPr id="19" name="Picture 18">
            <a:extLst>
              <a:ext uri="{FF2B5EF4-FFF2-40B4-BE49-F238E27FC236}">
                <a16:creationId xmlns:a16="http://schemas.microsoft.com/office/drawing/2014/main" id="{D52955E3-A2B5-6746-8847-C326846F8C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056" y="6292656"/>
            <a:ext cx="1468733" cy="286720"/>
          </a:xfrm>
          <a:prstGeom prst="rect">
            <a:avLst/>
          </a:prstGeom>
        </p:spPr>
      </p:pic>
      <p:pic>
        <p:nvPicPr>
          <p:cNvPr id="20" name="Picture 19">
            <a:extLst>
              <a:ext uri="{FF2B5EF4-FFF2-40B4-BE49-F238E27FC236}">
                <a16:creationId xmlns:a16="http://schemas.microsoft.com/office/drawing/2014/main" id="{B221E14E-1CED-164C-A664-C6A7379050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1037" y="6282246"/>
            <a:ext cx="1164203" cy="297130"/>
          </a:xfrm>
          <a:prstGeom prst="rect">
            <a:avLst/>
          </a:prstGeom>
        </p:spPr>
      </p:pic>
      <p:pic>
        <p:nvPicPr>
          <p:cNvPr id="21" name="Picture 20">
            <a:extLst>
              <a:ext uri="{FF2B5EF4-FFF2-40B4-BE49-F238E27FC236}">
                <a16:creationId xmlns:a16="http://schemas.microsoft.com/office/drawing/2014/main" id="{DEDDD8CF-E23A-9D4F-8F4F-8B1C314AC79C}"/>
              </a:ext>
            </a:extLst>
          </p:cNvPr>
          <p:cNvPicPr>
            <a:picLocks noChangeAspect="1"/>
          </p:cNvPicPr>
          <p:nvPr/>
        </p:nvPicPr>
        <p:blipFill>
          <a:blip r:embed="rId8"/>
          <a:stretch>
            <a:fillRect/>
          </a:stretch>
        </p:blipFill>
        <p:spPr>
          <a:xfrm>
            <a:off x="406104" y="5924550"/>
            <a:ext cx="1156040" cy="8191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0"/>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136" y="787384"/>
            <a:ext cx="5427780" cy="497546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D984">
            <a:alpha val="0"/>
          </a:srgbClr>
        </a:solidFill>
        <a:effectLst/>
      </p:bgPr>
    </p:bg>
    <p:spTree>
      <p:nvGrpSpPr>
        <p:cNvPr id="1" name="Shape 112"/>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889" y="1636643"/>
            <a:ext cx="4753050" cy="435696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22"/>
            <a:ext cx="9144000" cy="140817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D984">
            <a:alpha val="0"/>
          </a:srgbClr>
        </a:solidFill>
        <a:effectLst/>
      </p:bgPr>
    </p:bg>
    <p:spTree>
      <p:nvGrpSpPr>
        <p:cNvPr id="1" name="Shape 12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105" y="1563651"/>
            <a:ext cx="7097790" cy="41271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22"/>
            <a:ext cx="9144000" cy="140817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D984">
            <a:alpha val="0"/>
          </a:srgbClr>
        </a:solidFill>
        <a:effectLst/>
      </p:bgPr>
    </p:bg>
    <p:spTree>
      <p:nvGrpSpPr>
        <p:cNvPr id="1" name="Shape 143"/>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2"/>
            <a:ext cx="9144000" cy="140817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541" y="1624998"/>
            <a:ext cx="7992918" cy="362376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D984">
            <a:alpha val="0"/>
          </a:srgbClr>
        </a:solidFill>
        <a:effectLst/>
      </p:bgPr>
    </p:bg>
    <p:spTree>
      <p:nvGrpSpPr>
        <p:cNvPr id="1" name="Shape 163"/>
        <p:cNvGrpSpPr/>
        <p:nvPr/>
      </p:nvGrpSpPr>
      <p:grpSpPr>
        <a:xfrm>
          <a:off x="0" y="0"/>
          <a:ext cx="0" cy="0"/>
          <a:chOff x="0" y="0"/>
          <a:chExt cx="0" cy="0"/>
        </a:xfrm>
      </p:grpSpPr>
      <p:sp>
        <p:nvSpPr>
          <p:cNvPr id="172" name="Shape 172"/>
          <p:cNvSpPr txBox="1"/>
          <p:nvPr/>
        </p:nvSpPr>
        <p:spPr>
          <a:xfrm>
            <a:off x="1204194" y="4708247"/>
            <a:ext cx="2713004" cy="1148682"/>
          </a:xfrm>
          <a:prstGeom prst="rect">
            <a:avLst/>
          </a:prstGeom>
          <a:noFill/>
          <a:ln>
            <a:noFill/>
          </a:ln>
        </p:spPr>
        <p:txBody>
          <a:bodyPr lIns="91425" tIns="45700" rIns="91425" bIns="45700" anchor="t" anchorCtr="0">
            <a:noAutofit/>
          </a:bodyPr>
          <a:lstStyle/>
          <a:p>
            <a:pPr marL="0" marR="0" lvl="0" indent="0" algn="ctr" rtl="0">
              <a:lnSpc>
                <a:spcPts val="3000"/>
              </a:lnSpc>
              <a:spcBef>
                <a:spcPts val="0"/>
              </a:spcBef>
              <a:buSzPct val="25000"/>
              <a:buNone/>
            </a:pPr>
            <a:r>
              <a:rPr lang="en-US" sz="3000" b="1" dirty="0">
                <a:solidFill>
                  <a:schemeClr val="dk1"/>
                </a:solidFill>
                <a:latin typeface="+mj-lt"/>
                <a:ea typeface="Calibri"/>
                <a:cs typeface="Calibri"/>
                <a:sym typeface="Calibri"/>
              </a:rPr>
              <a:t>Protein food from a plant</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2"/>
            <a:ext cx="9144000" cy="140817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8512" y="1828800"/>
            <a:ext cx="2211450" cy="247682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9008" y="1472298"/>
            <a:ext cx="1822333" cy="3168429"/>
          </a:xfrm>
          <a:prstGeom prst="rect">
            <a:avLst/>
          </a:prstGeom>
        </p:spPr>
      </p:pic>
      <p:sp>
        <p:nvSpPr>
          <p:cNvPr id="10" name="Shape 172"/>
          <p:cNvSpPr txBox="1"/>
          <p:nvPr/>
        </p:nvSpPr>
        <p:spPr>
          <a:xfrm>
            <a:off x="4549586" y="4714289"/>
            <a:ext cx="3275711" cy="1148682"/>
          </a:xfrm>
          <a:prstGeom prst="rect">
            <a:avLst/>
          </a:prstGeom>
          <a:noFill/>
          <a:ln>
            <a:noFill/>
          </a:ln>
        </p:spPr>
        <p:txBody>
          <a:bodyPr lIns="91425" tIns="45700" rIns="91425" bIns="45700" anchor="t" anchorCtr="0">
            <a:noAutofit/>
          </a:bodyPr>
          <a:lstStyle/>
          <a:p>
            <a:pPr marL="0" marR="0" lvl="0" indent="0" algn="ctr" rtl="0">
              <a:lnSpc>
                <a:spcPts val="3000"/>
              </a:lnSpc>
              <a:spcBef>
                <a:spcPts val="0"/>
              </a:spcBef>
              <a:buSzPct val="25000"/>
              <a:buNone/>
            </a:pPr>
            <a:r>
              <a:rPr lang="en-US" sz="3000" b="1" dirty="0">
                <a:solidFill>
                  <a:schemeClr val="dk1"/>
                </a:solidFill>
                <a:latin typeface="+mj-lt"/>
                <a:ea typeface="Calibri"/>
                <a:cs typeface="Calibri"/>
                <a:sym typeface="Calibri"/>
              </a:rPr>
              <a:t>Protein food from an animal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D984">
            <a:alpha val="0"/>
          </a:srgbClr>
        </a:solidFill>
        <a:effectLst/>
      </p:bgPr>
    </p:bg>
    <p:spTree>
      <p:nvGrpSpPr>
        <p:cNvPr id="1" name="Shape 179"/>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7062" t="20764" r="48" b="895"/>
          <a:stretch/>
        </p:blipFill>
        <p:spPr>
          <a:xfrm>
            <a:off x="0" y="0"/>
            <a:ext cx="9144000" cy="5760720"/>
          </a:xfrm>
          <a:prstGeom prst="rect">
            <a:avLst/>
          </a:prstGeom>
        </p:spPr>
      </p:pic>
      <p:sp>
        <p:nvSpPr>
          <p:cNvPr id="12" name="Rectangle 11"/>
          <p:cNvSpPr/>
          <p:nvPr/>
        </p:nvSpPr>
        <p:spPr>
          <a:xfrm>
            <a:off x="0" y="5760719"/>
            <a:ext cx="9144000" cy="109728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277"/>
          <p:cNvSpPr txBox="1"/>
          <p:nvPr/>
        </p:nvSpPr>
        <p:spPr>
          <a:xfrm>
            <a:off x="263800" y="5781600"/>
            <a:ext cx="6864200" cy="94585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0000"/>
              </a:buClr>
              <a:buSzPct val="25000"/>
              <a:buFont typeface="Calibri"/>
              <a:buNone/>
            </a:pPr>
            <a:r>
              <a:rPr lang="en-US" sz="5400" b="1" u="none" strike="noStrike" cap="none" dirty="0">
                <a:solidFill>
                  <a:schemeClr val="bg1"/>
                </a:solidFill>
                <a:latin typeface="+mj-lt"/>
                <a:ea typeface="Arial Regular" charset="0"/>
                <a:cs typeface="Arial Regular" charset="0"/>
                <a:sym typeface="Calibri"/>
              </a:rPr>
              <a:t>LET’S GET ACTIVE!</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D984">
            <a:alpha val="0"/>
          </a:srgbClr>
        </a:solidFill>
        <a:effectLst/>
      </p:bgPr>
    </p:bg>
    <p:spTree>
      <p:nvGrpSpPr>
        <p:cNvPr id="1" name="Shape 193"/>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13" name="Rectangle 12"/>
          <p:cNvSpPr/>
          <p:nvPr/>
        </p:nvSpPr>
        <p:spPr>
          <a:xfrm>
            <a:off x="0" y="5760719"/>
            <a:ext cx="9144000" cy="10972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hape 277"/>
          <p:cNvSpPr txBox="1"/>
          <p:nvPr/>
        </p:nvSpPr>
        <p:spPr>
          <a:xfrm>
            <a:off x="263800" y="5781600"/>
            <a:ext cx="6864200" cy="94585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0000"/>
              </a:buClr>
              <a:buSzPct val="25000"/>
              <a:buFont typeface="Calibri"/>
              <a:buNone/>
            </a:pPr>
            <a:r>
              <a:rPr lang="en-US" sz="5400" b="1" u="none" strike="noStrike" cap="none" dirty="0">
                <a:solidFill>
                  <a:schemeClr val="bg1"/>
                </a:solidFill>
                <a:latin typeface="+mj-lt"/>
                <a:ea typeface="Arial Regular" charset="0"/>
                <a:cs typeface="Arial Regular" charset="0"/>
                <a:sym typeface="Calibri"/>
              </a:rPr>
              <a:t>FOOD TASTING</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D984">
            <a:alpha val="0"/>
          </a:srgbClr>
        </a:solidFill>
        <a:effectLst/>
      </p:bgPr>
    </p:bg>
    <p:spTree>
      <p:nvGrpSpPr>
        <p:cNvPr id="1" name="Shape 208"/>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312" y="5401461"/>
            <a:ext cx="1547163" cy="1325998"/>
          </a:xfrm>
          <a:prstGeom prst="rect">
            <a:avLst/>
          </a:prstGeom>
        </p:spPr>
      </p:pic>
      <p:sp>
        <p:nvSpPr>
          <p:cNvPr id="217" name="Shape 217"/>
          <p:cNvSpPr txBox="1"/>
          <p:nvPr/>
        </p:nvSpPr>
        <p:spPr>
          <a:xfrm>
            <a:off x="700369" y="5249007"/>
            <a:ext cx="3088119" cy="390860"/>
          </a:xfrm>
          <a:prstGeom prst="rect">
            <a:avLst/>
          </a:prstGeom>
          <a:noFill/>
          <a:ln>
            <a:noFill/>
          </a:ln>
        </p:spPr>
        <p:txBody>
          <a:bodyPr lIns="91425" tIns="45700" rIns="91425" bIns="45700" anchor="t" anchorCtr="0">
            <a:noAutofit/>
          </a:bodyPr>
          <a:lstStyle/>
          <a:p>
            <a:pPr marR="0" lvl="0" algn="l" rtl="0">
              <a:lnSpc>
                <a:spcPts val="2100"/>
              </a:lnSpc>
              <a:spcBef>
                <a:spcPts val="0"/>
              </a:spcBef>
              <a:buClr>
                <a:schemeClr val="dk1"/>
              </a:buClr>
              <a:buSzPct val="100000"/>
            </a:pPr>
            <a:r>
              <a:rPr lang="en-US" sz="2000" b="1" dirty="0">
                <a:solidFill>
                  <a:schemeClr val="dk1"/>
                </a:solidFill>
                <a:latin typeface="+mn-lt"/>
                <a:ea typeface="Calibri"/>
                <a:cs typeface="Calibri"/>
                <a:sym typeface="Calibri"/>
              </a:rPr>
              <a:t>Build strong muscles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22"/>
            <a:ext cx="9144000" cy="1408176"/>
          </a:xfrm>
          <a:prstGeom prst="rect">
            <a:avLst/>
          </a:prstGeom>
        </p:spPr>
      </p:pic>
      <p:sp>
        <p:nvSpPr>
          <p:cNvPr id="5" name="Shape 156"/>
          <p:cNvSpPr txBox="1">
            <a:spLocks/>
          </p:cNvSpPr>
          <p:nvPr/>
        </p:nvSpPr>
        <p:spPr>
          <a:xfrm>
            <a:off x="668399" y="1443670"/>
            <a:ext cx="8026935" cy="701389"/>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Regular" charset="0"/>
                <a:ea typeface="Arial Regular" charset="0"/>
                <a:cs typeface="Arial Regular" charset="0"/>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25000"/>
              <a:buFont typeface="Arial"/>
              <a:buNone/>
            </a:pPr>
            <a:r>
              <a:rPr lang="en-US" sz="3800" b="1" dirty="0"/>
              <a:t>Protein foods help us</a:t>
            </a:r>
            <a:r>
              <a:rPr lang="is-IS" sz="3800" b="1" dirty="0"/>
              <a:t>…</a:t>
            </a:r>
            <a:endParaRPr lang="en-US" sz="3800" b="1" dirty="0"/>
          </a:p>
        </p:txBody>
      </p:sp>
      <p:sp>
        <p:nvSpPr>
          <p:cNvPr id="6" name="Shape 166"/>
          <p:cNvSpPr txBox="1"/>
          <p:nvPr/>
        </p:nvSpPr>
        <p:spPr>
          <a:xfrm>
            <a:off x="5269714" y="5235207"/>
            <a:ext cx="3050302" cy="909817"/>
          </a:xfrm>
          <a:prstGeom prst="rect">
            <a:avLst/>
          </a:prstGeom>
          <a:noFill/>
          <a:ln>
            <a:noFill/>
          </a:ln>
        </p:spPr>
        <p:txBody>
          <a:bodyPr lIns="91425" tIns="45700" rIns="91425" bIns="45700" anchor="t" anchorCtr="0">
            <a:noAutofit/>
          </a:bodyPr>
          <a:lstStyle/>
          <a:p>
            <a:pPr lvl="0">
              <a:lnSpc>
                <a:spcPts val="2100"/>
              </a:lnSpc>
              <a:buClr>
                <a:schemeClr val="dk1"/>
              </a:buClr>
              <a:buSzPct val="100000"/>
            </a:pPr>
            <a:r>
              <a:rPr lang="en-US" sz="2000" b="1" dirty="0">
                <a:solidFill>
                  <a:schemeClr val="dk1"/>
                </a:solidFill>
                <a:ea typeface="Calibri"/>
                <a:cs typeface="Calibri"/>
                <a:sym typeface="Calibri"/>
              </a:rPr>
              <a:t>Heal our bodies when we get a cut and need to build new skin</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4066" b="22326"/>
          <a:stretch/>
        </p:blipFill>
        <p:spPr>
          <a:xfrm>
            <a:off x="5332763" y="2239718"/>
            <a:ext cx="3037514" cy="2907779"/>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6258" t="11180" r="16298" b="32462"/>
          <a:stretch/>
        </p:blipFill>
        <p:spPr>
          <a:xfrm>
            <a:off x="783499" y="2239718"/>
            <a:ext cx="4486215" cy="29077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xit" presetSubtype="0" fill="hold"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p:bldP spid="6" grpId="1"/>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1334</Words>
  <Application>Microsoft Macintosh PowerPoint</Application>
  <PresentationFormat>On-screen Show (4:3)</PresentationFormat>
  <Paragraphs>104</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Arial Regular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Stewart Sanders</cp:lastModifiedBy>
  <cp:revision>9</cp:revision>
  <dcterms:modified xsi:type="dcterms:W3CDTF">2018-09-05T13:40:20Z</dcterms:modified>
</cp:coreProperties>
</file>